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93" r:id="rId2"/>
    <p:sldId id="291" r:id="rId3"/>
    <p:sldId id="271" r:id="rId4"/>
    <p:sldId id="273" r:id="rId5"/>
    <p:sldId id="274" r:id="rId6"/>
    <p:sldId id="275" r:id="rId7"/>
    <p:sldId id="288" r:id="rId8"/>
    <p:sldId id="276" r:id="rId9"/>
    <p:sldId id="277" r:id="rId10"/>
    <p:sldId id="278" r:id="rId11"/>
    <p:sldId id="287" r:id="rId12"/>
    <p:sldId id="279" r:id="rId13"/>
    <p:sldId id="290" r:id="rId14"/>
    <p:sldId id="281" r:id="rId15"/>
    <p:sldId id="282" r:id="rId16"/>
    <p:sldId id="289" r:id="rId17"/>
    <p:sldId id="283" r:id="rId18"/>
    <p:sldId id="292" r:id="rId19"/>
    <p:sldId id="285" r:id="rId2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IA\Desktop\Tesi\CONFRONTO%20TRA%20PATOLOGIE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IA\Desktop\Tesi\CONFRONTO%20TRA%20PATOLOGIE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IA\Desktop\Tesi\CONFRONTO%20TRA%20PATOLOGIE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IA\Desktop\Tesi\CONFRONTO%20TRA%20PATOLOGIE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IA\Desktop\Tesi\CONFRONTO%20TRA%20PATOLOGIE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IA\Desktop\Tesi\CONFRONTO%20TRA%20PATOLOGIE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IA\Desktop\Tesi\CONFRONTO%20TRA%20PATOLOGIE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IA\Desktop\Tesi\CONFRONTO%20TRA%20PATOLOGIE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IA\Desktop\Tesi\CONFRONTO%20TRA%20PATOLOGIE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LIA\Desktop\Tesi\CONFRONTO%20TRA%20PATOLOGI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18"/>
  <c:chart>
    <c:title>
      <c:tx>
        <c:rich>
          <a:bodyPr/>
          <a:lstStyle/>
          <a:p>
            <a:pPr>
              <a:defRPr sz="1400">
                <a:solidFill>
                  <a:schemeClr val="tx2"/>
                </a:solidFill>
              </a:defRPr>
            </a:pPr>
            <a:r>
              <a:rPr lang="en-US" sz="1400" dirty="0" err="1">
                <a:solidFill>
                  <a:schemeClr val="tx2"/>
                </a:solidFill>
              </a:rPr>
              <a:t>Percentuali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>
                <a:solidFill>
                  <a:schemeClr val="tx2"/>
                </a:solidFill>
              </a:rPr>
              <a:t>di</a:t>
            </a:r>
            <a:r>
              <a:rPr lang="en-US" sz="1400" dirty="0">
                <a:solidFill>
                  <a:schemeClr val="tx2"/>
                </a:solidFill>
              </a:rPr>
              <a:t> </a:t>
            </a:r>
            <a:r>
              <a:rPr lang="en-US" sz="1400" dirty="0" err="1" smtClean="0">
                <a:solidFill>
                  <a:schemeClr val="tx2"/>
                </a:solidFill>
              </a:rPr>
              <a:t>maschi</a:t>
            </a:r>
            <a:r>
              <a:rPr lang="en-US" sz="1400" dirty="0" smtClean="0">
                <a:solidFill>
                  <a:schemeClr val="tx2"/>
                </a:solidFill>
              </a:rPr>
              <a:t> e </a:t>
            </a:r>
            <a:r>
              <a:rPr lang="en-US" sz="1400" dirty="0" err="1" smtClean="0">
                <a:solidFill>
                  <a:schemeClr val="tx2"/>
                </a:solidFill>
              </a:rPr>
              <a:t>femmine</a:t>
            </a:r>
            <a:endParaRPr lang="en-US" sz="1400" dirty="0">
              <a:solidFill>
                <a:schemeClr val="tx2"/>
              </a:solidFill>
            </a:endParaRPr>
          </a:p>
        </c:rich>
      </c:tx>
      <c:layout>
        <c:manualLayout>
          <c:xMode val="edge"/>
          <c:yMode val="edge"/>
          <c:x val="0.23951875717512874"/>
          <c:y val="2.3351617876137969E-2"/>
        </c:manualLayout>
      </c:layout>
    </c:title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359043165145154"/>
                  <c:y val="4.1790278060260887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1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M</a:t>
                    </a:r>
                    <a:r>
                      <a:rPr lang="en-US"/>
                      <a:t>ASCHI
44,9%</a:t>
                    </a:r>
                  </a:p>
                </c:rich>
              </c:tx>
              <c:dLblPos val="bestFit"/>
            </c:dLbl>
            <c:dLbl>
              <c:idx val="1"/>
              <c:layout>
                <c:manualLayout>
                  <c:x val="0.15872461862570783"/>
                  <c:y val="-8.5988900833890214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1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</a:t>
                    </a:r>
                    <a:r>
                      <a:rPr lang="en-US"/>
                      <a:t>EMMINE
55,1%</a:t>
                    </a:r>
                  </a:p>
                </c:rich>
              </c:tx>
              <c:dLblPos val="bestFit"/>
            </c:dLbl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val>
            <c:numRef>
              <c:f>'DATI GENERALI'!$V$3:$W$3</c:f>
              <c:numCache>
                <c:formatCode>0.0%</c:formatCode>
                <c:ptCount val="2"/>
                <c:pt idx="0">
                  <c:v>0.44881253158160711</c:v>
                </c:pt>
                <c:pt idx="1">
                  <c:v>0.55118746841839361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19"/>
  <c:chart>
    <c:title>
      <c:tx>
        <c:rich>
          <a:bodyPr/>
          <a:lstStyle/>
          <a:p>
            <a:pPr>
              <a:defRPr/>
            </a:pPr>
            <a:r>
              <a:rPr lang="it-IT" sz="1600" dirty="0">
                <a:solidFill>
                  <a:schemeClr val="tx2"/>
                </a:solidFill>
              </a:rPr>
              <a:t>Pazienti che hanno comunicato la positività </a:t>
            </a:r>
            <a:r>
              <a:rPr lang="it-IT" sz="1600" dirty="0" smtClean="0">
                <a:solidFill>
                  <a:schemeClr val="tx2"/>
                </a:solidFill>
              </a:rPr>
              <a:t>al </a:t>
            </a:r>
            <a:r>
              <a:rPr lang="it-IT" sz="1600" dirty="0">
                <a:solidFill>
                  <a:schemeClr val="tx2"/>
                </a:solidFill>
              </a:rPr>
              <a:t>MMG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4067722879410433"/>
                  <c:y val="-4.436742619012902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61,2%</a:t>
                    </a:r>
                  </a:p>
                </c:rich>
              </c:tx>
              <c:dLblPos val="bestFit"/>
            </c:dLbl>
            <c:dLbl>
              <c:idx val="1"/>
              <c:layout>
                <c:manualLayout>
                  <c:x val="0.12765430113029874"/>
                  <c:y val="7.96039938296713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38,8%</a:t>
                    </a:r>
                  </a:p>
                </c:rich>
              </c:tx>
              <c:dLblPos val="bestFit"/>
            </c:dLbl>
            <c:showPercent val="1"/>
            <c:showLeaderLines val="1"/>
          </c:dLbls>
          <c:cat>
            <c:strRef>
              <c:f>'DATI GENERALI'!$O$39:$O$40</c:f>
              <c:strCache>
                <c:ptCount val="2"/>
                <c:pt idx="0">
                  <c:v>Pazienti in visita</c:v>
                </c:pt>
                <c:pt idx="1">
                  <c:v>Pazienti non in visita</c:v>
                </c:pt>
              </c:strCache>
            </c:strRef>
          </c:cat>
          <c:val>
            <c:numRef>
              <c:f>'DATI GENERALI'!$P$39:$P$40</c:f>
              <c:numCache>
                <c:formatCode>0.0%</c:formatCode>
                <c:ptCount val="2"/>
                <c:pt idx="0">
                  <c:v>0.61191860465116321</c:v>
                </c:pt>
                <c:pt idx="1">
                  <c:v>0.38800000000000023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/>
      <c:txPr>
        <a:bodyPr/>
        <a:lstStyle/>
        <a:p>
          <a:pPr>
            <a:defRPr sz="1400"/>
          </a:pPr>
          <a:endParaRPr lang="it-IT"/>
        </a:p>
      </c:txPr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 sz="14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pPr>
            <a:r>
              <a:rPr lang="it-IT" sz="1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Fasce</a:t>
            </a:r>
            <a:r>
              <a:rPr lang="it-IT" sz="1400" b="1" baseline="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1400" b="1" baseline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d'età dei </a:t>
            </a:r>
            <a:r>
              <a:rPr lang="it-IT" sz="1400" b="1" baseline="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pazienti divisi M e F</a:t>
            </a:r>
            <a:endParaRPr lang="it-IT" sz="1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19799854006831791"/>
          <c:y val="2.339733620406162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v>MASCHI</c:v>
          </c:tx>
          <c:cat>
            <c:strRef>
              <c:f>'PER FASCE'!$O$121:$X$121</c:f>
              <c:strCache>
                <c:ptCount val="10"/>
                <c:pt idx="0">
                  <c:v>10-20</c:v>
                </c:pt>
                <c:pt idx="1">
                  <c:v>20-30</c:v>
                </c:pt>
                <c:pt idx="2">
                  <c:v>30-40</c:v>
                </c:pt>
                <c:pt idx="3">
                  <c:v>40-50</c:v>
                </c:pt>
                <c:pt idx="4">
                  <c:v>50-60</c:v>
                </c:pt>
                <c:pt idx="5">
                  <c:v>60-70</c:v>
                </c:pt>
                <c:pt idx="6">
                  <c:v>70-80</c:v>
                </c:pt>
                <c:pt idx="7">
                  <c:v>80-90</c:v>
                </c:pt>
                <c:pt idx="8">
                  <c:v>90-100</c:v>
                </c:pt>
                <c:pt idx="9">
                  <c:v>100-110</c:v>
                </c:pt>
              </c:strCache>
            </c:strRef>
          </c:cat>
          <c:val>
            <c:numRef>
              <c:f>'PER FASCE'!$O$122:$X$122</c:f>
              <c:numCache>
                <c:formatCode>0.0%</c:formatCode>
                <c:ptCount val="10"/>
                <c:pt idx="0">
                  <c:v>4.1657284395406474E-2</c:v>
                </c:pt>
                <c:pt idx="1">
                  <c:v>0.1173159198378743</c:v>
                </c:pt>
                <c:pt idx="2">
                  <c:v>0.10042783156946626</c:v>
                </c:pt>
                <c:pt idx="3">
                  <c:v>0.13848232380094574</c:v>
                </c:pt>
                <c:pt idx="4">
                  <c:v>0.19500112587255122</c:v>
                </c:pt>
                <c:pt idx="5">
                  <c:v>0.16482774149966223</c:v>
                </c:pt>
                <c:pt idx="6">
                  <c:v>0.12722359828867361</c:v>
                </c:pt>
                <c:pt idx="7">
                  <c:v>9.4798468813330455E-2</c:v>
                </c:pt>
                <c:pt idx="8">
                  <c:v>2.0040531411844198E-2</c:v>
                </c:pt>
                <c:pt idx="9">
                  <c:v>2.2517451024544032E-4</c:v>
                </c:pt>
              </c:numCache>
            </c:numRef>
          </c:val>
        </c:ser>
        <c:ser>
          <c:idx val="1"/>
          <c:order val="1"/>
          <c:tx>
            <c:v>FEMMINE</c:v>
          </c:tx>
          <c:val>
            <c:numRef>
              <c:f>'PER FASCE'!$O$239:$X$239</c:f>
              <c:numCache>
                <c:formatCode>0.0%</c:formatCode>
                <c:ptCount val="10"/>
                <c:pt idx="0">
                  <c:v>3.2086541987532087E-2</c:v>
                </c:pt>
                <c:pt idx="1">
                  <c:v>0.10524385771910524</c:v>
                </c:pt>
                <c:pt idx="2">
                  <c:v>9.8093142647598164E-2</c:v>
                </c:pt>
                <c:pt idx="3">
                  <c:v>0.12962962962962943</c:v>
                </c:pt>
                <c:pt idx="4">
                  <c:v>0.18426842684268446</c:v>
                </c:pt>
                <c:pt idx="5">
                  <c:v>0.15548221488815558</c:v>
                </c:pt>
                <c:pt idx="6">
                  <c:v>0.1398973230656399</c:v>
                </c:pt>
                <c:pt idx="7">
                  <c:v>0.11679501283461689</c:v>
                </c:pt>
                <c:pt idx="8">
                  <c:v>3.7403740374037431E-2</c:v>
                </c:pt>
                <c:pt idx="9">
                  <c:v>1.1001100110011009E-3</c:v>
                </c:pt>
              </c:numCache>
            </c:numRef>
          </c:val>
        </c:ser>
        <c:axId val="120411648"/>
        <c:axId val="120413184"/>
      </c:barChart>
      <c:catAx>
        <c:axId val="120411648"/>
        <c:scaling>
          <c:orientation val="minMax"/>
        </c:scaling>
        <c:axPos val="b"/>
        <c:numFmt formatCode="General" sourceLinked="1"/>
        <c:majorTickMark val="none"/>
        <c:tickLblPos val="nextTo"/>
        <c:crossAx val="120413184"/>
        <c:crosses val="autoZero"/>
        <c:auto val="1"/>
        <c:lblAlgn val="ctr"/>
        <c:lblOffset val="100"/>
      </c:catAx>
      <c:valAx>
        <c:axId val="120413184"/>
        <c:scaling>
          <c:orientation val="minMax"/>
        </c:scaling>
        <c:axPos val="l"/>
        <c:majorGridlines/>
        <c:numFmt formatCode="0.0%" sourceLinked="1"/>
        <c:majorTickMark val="none"/>
        <c:tickLblPos val="nextTo"/>
        <c:crossAx val="12041164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it-IT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18"/>
  <c:chart>
    <c:autoTitleDeleted val="1"/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0.15749698712233381"/>
                  <c:y val="-0.13956836773181641"/>
                </c:manualLayout>
              </c:layout>
              <c:tx>
                <c:rich>
                  <a:bodyPr/>
                  <a:lstStyle/>
                  <a:p>
                    <a:r>
                      <a:rPr lang="it-IT">
                        <a:latin typeface="Arial" pitchFamily="34" charset="0"/>
                        <a:cs typeface="Arial" pitchFamily="34" charset="0"/>
                      </a:rPr>
                      <a:t>T</a:t>
                    </a:r>
                    <a:r>
                      <a:rPr lang="it-IT"/>
                      <a:t>amponi
32,6%</a:t>
                    </a:r>
                  </a:p>
                </c:rich>
              </c:tx>
            </c:dLbl>
            <c:dLbl>
              <c:idx val="1"/>
              <c:layout>
                <c:manualLayout>
                  <c:x val="0.17257943908670281"/>
                  <c:y val="0.13137280753404432"/>
                </c:manualLayout>
              </c:layout>
              <c:tx>
                <c:rich>
                  <a:bodyPr/>
                  <a:lstStyle/>
                  <a:p>
                    <a:r>
                      <a:rPr lang="it-IT">
                        <a:latin typeface="Arial" pitchFamily="34" charset="0"/>
                        <a:cs typeface="Arial" pitchFamily="34" charset="0"/>
                      </a:rPr>
                      <a:t>P</a:t>
                    </a:r>
                    <a:r>
                      <a:rPr lang="it-IT"/>
                      <a:t>ositivi
7%</a:t>
                    </a:r>
                  </a:p>
                </c:rich>
              </c:tx>
            </c:dLbl>
            <c:dLbl>
              <c:idx val="2"/>
              <c:delete val="1"/>
            </c:dLbl>
            <c:showCatName val="1"/>
            <c:showPercent val="1"/>
          </c:dLbls>
          <c:val>
            <c:numRef>
              <c:f>'DATI GENERALI'!$Y$25:$AA$25</c:f>
              <c:numCache>
                <c:formatCode>0.00%</c:formatCode>
                <c:ptCount val="3"/>
                <c:pt idx="0">
                  <c:v>0.32600000000000023</c:v>
                </c:pt>
                <c:pt idx="1">
                  <c:v>7.0000000000000021E-2</c:v>
                </c:pt>
                <c:pt idx="2">
                  <c:v>0.60400000000000043</c:v>
                </c:pt>
              </c:numCache>
            </c:numRef>
          </c:val>
        </c:ser>
        <c:dLbls>
          <c:showCatName val="1"/>
          <c:showPercent val="1"/>
        </c:dLbls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9"/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9.1917541557305332E-2"/>
                  <c:y val="0.15451798089997251"/>
                </c:manualLayout>
              </c:layout>
              <c:dLblPos val="bestFit"/>
              <c:showPercent val="1"/>
            </c:dLbl>
            <c:dLbl>
              <c:idx val="1"/>
              <c:layout>
                <c:manualLayout>
                  <c:x val="7.9386811023622258E-2"/>
                  <c:y val="-0.19937234127413411"/>
                </c:manualLayout>
              </c:layout>
              <c:dLblPos val="bestFit"/>
              <c:showPercent val="1"/>
            </c:dLbl>
            <c:showPercent val="1"/>
            <c:showLeaderLines val="1"/>
          </c:dLbls>
          <c:cat>
            <c:strRef>
              <c:f>'DATI GENERALI'!$E$37:$E$38</c:f>
              <c:strCache>
                <c:ptCount val="2"/>
                <c:pt idx="0">
                  <c:v>Positivi</c:v>
                </c:pt>
                <c:pt idx="1">
                  <c:v>Negativi</c:v>
                </c:pt>
              </c:strCache>
            </c:strRef>
          </c:cat>
          <c:val>
            <c:numRef>
              <c:f>'DATI GENERALI'!$F$37:$F$38</c:f>
              <c:numCache>
                <c:formatCode>0.0%</c:formatCode>
                <c:ptCount val="2"/>
                <c:pt idx="0">
                  <c:v>0.21359826140950031</c:v>
                </c:pt>
                <c:pt idx="1">
                  <c:v>0.78600000000000003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18"/>
  <c:chart>
    <c:title>
      <c:tx>
        <c:rich>
          <a:bodyPr/>
          <a:lstStyle/>
          <a:p>
            <a:pPr>
              <a:defRPr sz="1600">
                <a:solidFill>
                  <a:schemeClr val="tx2"/>
                </a:solidFill>
              </a:defRPr>
            </a:pPr>
            <a:r>
              <a:rPr lang="it-IT" sz="1600" dirty="0" smtClean="0">
                <a:solidFill>
                  <a:schemeClr val="tx2"/>
                </a:solidFill>
              </a:rPr>
              <a:t>Distribuzione </a:t>
            </a:r>
            <a:r>
              <a:rPr lang="it-IT" sz="1600" dirty="0">
                <a:solidFill>
                  <a:schemeClr val="tx2"/>
                </a:solidFill>
              </a:rPr>
              <a:t>di </a:t>
            </a:r>
            <a:r>
              <a:rPr lang="it-IT" sz="1600" dirty="0" smtClean="0">
                <a:solidFill>
                  <a:schemeClr val="tx2"/>
                </a:solidFill>
              </a:rPr>
              <a:t>maschi </a:t>
            </a:r>
            <a:r>
              <a:rPr lang="it-IT" sz="1600" dirty="0">
                <a:solidFill>
                  <a:schemeClr val="tx2"/>
                </a:solidFill>
              </a:rPr>
              <a:t>e </a:t>
            </a:r>
            <a:r>
              <a:rPr lang="it-IT" sz="1600" dirty="0" smtClean="0">
                <a:solidFill>
                  <a:schemeClr val="tx2"/>
                </a:solidFill>
              </a:rPr>
              <a:t>femmine </a:t>
            </a:r>
            <a:r>
              <a:rPr lang="it-IT" sz="1600" dirty="0">
                <a:solidFill>
                  <a:schemeClr val="tx2"/>
                </a:solidFill>
              </a:rPr>
              <a:t>tra i pazienti </a:t>
            </a:r>
            <a:r>
              <a:rPr lang="it-IT" sz="1600" dirty="0" smtClean="0">
                <a:solidFill>
                  <a:schemeClr val="tx2"/>
                </a:solidFill>
              </a:rPr>
              <a:t>tamponati</a:t>
            </a:r>
            <a:endParaRPr lang="it-IT" sz="1600" dirty="0">
              <a:solidFill>
                <a:schemeClr val="tx2"/>
              </a:solidFill>
            </a:endParaRPr>
          </a:p>
        </c:rich>
      </c:tx>
      <c:layout>
        <c:manualLayout>
          <c:xMode val="edge"/>
          <c:yMode val="edge"/>
          <c:x val="0.16594466286498846"/>
          <c:y val="2.7777777777777821E-2"/>
        </c:manualLayout>
      </c:layout>
    </c:title>
    <c:plotArea>
      <c:layout>
        <c:manualLayout>
          <c:layoutTarget val="inner"/>
          <c:xMode val="edge"/>
          <c:yMode val="edge"/>
          <c:x val="0.32220725474947232"/>
          <c:y val="0.22938407360422486"/>
          <c:w val="0.35138622163674943"/>
          <c:h val="0.68642889808109175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086463822860262"/>
                  <c:y val="9.4976527155897453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M</a:t>
                    </a:r>
                    <a:r>
                      <a:rPr lang="en-US"/>
                      <a:t>ASCHI
42,7%</a:t>
                    </a:r>
                  </a:p>
                </c:rich>
              </c:tx>
              <c:dLblPos val="bestFit"/>
            </c:dLbl>
            <c:dLbl>
              <c:idx val="1"/>
              <c:layout>
                <c:manualLayout>
                  <c:x val="0.11973705820126268"/>
                  <c:y val="-9.5861118790418656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</a:t>
                    </a:r>
                    <a:r>
                      <a:rPr lang="en-US"/>
                      <a:t>EMMINE
57,3%</a:t>
                    </a:r>
                  </a:p>
                </c:rich>
              </c:tx>
              <c:dLblPos val="bestFit"/>
            </c:dLbl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val>
            <c:numRef>
              <c:f>'DATI GENERALI'!$AI$3:$AJ$3</c:f>
              <c:numCache>
                <c:formatCode>0.0%</c:formatCode>
                <c:ptCount val="2"/>
                <c:pt idx="0">
                  <c:v>0.42688606022974301</c:v>
                </c:pt>
                <c:pt idx="1">
                  <c:v>0.57311393977025715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18"/>
  <c:chart>
    <c:title>
      <c:tx>
        <c:rich>
          <a:bodyPr/>
          <a:lstStyle/>
          <a:p>
            <a:pPr>
              <a:defRPr sz="1600">
                <a:solidFill>
                  <a:schemeClr val="tx2"/>
                </a:solidFill>
              </a:defRPr>
            </a:pPr>
            <a:r>
              <a:rPr lang="it-IT" sz="1600" dirty="0" smtClean="0">
                <a:solidFill>
                  <a:schemeClr val="tx2"/>
                </a:solidFill>
              </a:rPr>
              <a:t>Distribuzione </a:t>
            </a:r>
            <a:r>
              <a:rPr lang="it-IT" sz="1600" dirty="0">
                <a:solidFill>
                  <a:schemeClr val="tx2"/>
                </a:solidFill>
              </a:rPr>
              <a:t>di </a:t>
            </a:r>
            <a:r>
              <a:rPr lang="it-IT" sz="1600" dirty="0" smtClean="0">
                <a:solidFill>
                  <a:schemeClr val="tx2"/>
                </a:solidFill>
              </a:rPr>
              <a:t>maschi </a:t>
            </a:r>
            <a:r>
              <a:rPr lang="it-IT" sz="1600" dirty="0">
                <a:solidFill>
                  <a:schemeClr val="tx2"/>
                </a:solidFill>
              </a:rPr>
              <a:t>e </a:t>
            </a:r>
            <a:r>
              <a:rPr lang="it-IT" sz="1600" dirty="0" smtClean="0">
                <a:solidFill>
                  <a:schemeClr val="tx2"/>
                </a:solidFill>
              </a:rPr>
              <a:t>femmine </a:t>
            </a:r>
            <a:r>
              <a:rPr lang="it-IT" sz="1600" dirty="0">
                <a:solidFill>
                  <a:schemeClr val="tx2"/>
                </a:solidFill>
              </a:rPr>
              <a:t>tra i pazienti positivi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0774521641844864"/>
                  <c:y val="0.10716767904341379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chemeClr val="bg1"/>
                        </a:solidFill>
                      </a:defRPr>
                    </a:pPr>
                    <a:r>
                      <a:rPr lang="en-US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M</a:t>
                    </a:r>
                    <a:r>
                      <a:rPr lang="en-US" b="1" dirty="0">
                        <a:solidFill>
                          <a:schemeClr val="bg1"/>
                        </a:solidFill>
                      </a:rPr>
                      <a:t>ASCHI
43,2%</a:t>
                    </a:r>
                  </a:p>
                </c:rich>
              </c:tx>
              <c:spPr/>
              <c:dLblPos val="bestFit"/>
            </c:dLbl>
            <c:dLbl>
              <c:idx val="1"/>
              <c:layout>
                <c:manualLayout>
                  <c:x val="0.12363404553490161"/>
                  <c:y val="-7.1971654312311562E-2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chemeClr val="bg1"/>
                        </a:solidFill>
                      </a:defRPr>
                    </a:pPr>
                    <a:r>
                      <a:rPr lang="en-US" sz="1200" b="1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F</a:t>
                    </a:r>
                    <a:r>
                      <a:rPr lang="en-US" b="1">
                        <a:solidFill>
                          <a:schemeClr val="bg1"/>
                        </a:solidFill>
                      </a:rPr>
                      <a:t>EMMINE
56,8%</a:t>
                    </a:r>
                  </a:p>
                </c:rich>
              </c:tx>
              <c:spPr/>
              <c:dLblPos val="bestFit"/>
            </c:dLbl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showCatName val="1"/>
            <c:showPercent val="1"/>
            <c:showLeaderLines val="1"/>
          </c:dLbls>
          <c:val>
            <c:numRef>
              <c:f>'DATI GENERALI'!$AK$3:$AL$3</c:f>
              <c:numCache>
                <c:formatCode>0.0%</c:formatCode>
                <c:ptCount val="2"/>
                <c:pt idx="0">
                  <c:v>0.4316860465116279</c:v>
                </c:pt>
                <c:pt idx="1">
                  <c:v>0.56831395348837255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18"/>
  <c:chart>
    <c:title>
      <c:tx>
        <c:rich>
          <a:bodyPr/>
          <a:lstStyle/>
          <a:p>
            <a:pPr>
              <a:defRPr/>
            </a:pPr>
            <a:r>
              <a:rPr lang="en-US" sz="1600" dirty="0" err="1">
                <a:solidFill>
                  <a:schemeClr val="tx2"/>
                </a:solidFill>
              </a:rPr>
              <a:t>Distribuzione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maschi</a:t>
            </a:r>
            <a:r>
              <a:rPr lang="en-US" sz="1600" dirty="0">
                <a:solidFill>
                  <a:schemeClr val="tx2"/>
                </a:solidFill>
              </a:rPr>
              <a:t> e </a:t>
            </a:r>
            <a:r>
              <a:rPr lang="en-US" sz="1600" dirty="0" err="1">
                <a:solidFill>
                  <a:schemeClr val="tx2"/>
                </a:solidFill>
              </a:rPr>
              <a:t>femmine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nei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pazienti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</a:rPr>
              <a:t>vulnerabili</a:t>
            </a:r>
            <a:endParaRPr lang="en-US" sz="1600" dirty="0">
              <a:solidFill>
                <a:schemeClr val="tx2"/>
              </a:solidFill>
            </a:endParaRPr>
          </a:p>
        </c:rich>
      </c:tx>
      <c:layout/>
    </c:title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4424037307401569"/>
                  <c:y val="0.11432575160724467"/>
                </c:manualLayout>
              </c:layout>
              <c:tx>
                <c:rich>
                  <a:bodyPr/>
                  <a:lstStyle/>
                  <a:p>
                    <a:pPr>
                      <a:defRPr sz="1600" b="1">
                        <a:solidFill>
                          <a:schemeClr val="bg1"/>
                        </a:solidFill>
                      </a:defRPr>
                    </a:pPr>
                    <a:r>
                      <a:rPr lang="en-US" sz="1600" dirty="0" err="1" smtClean="0"/>
                      <a:t>Maschi</a:t>
                    </a:r>
                    <a:r>
                      <a:rPr lang="en-US" sz="1600" dirty="0"/>
                      <a:t>
</a:t>
                    </a:r>
                    <a:r>
                      <a:rPr lang="en-US" sz="1600" dirty="0" smtClean="0"/>
                      <a:t>41,8%</a:t>
                    </a:r>
                    <a:endParaRPr lang="en-US" sz="1600" dirty="0"/>
                  </a:p>
                </c:rich>
              </c:tx>
              <c:spPr/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0.1639267750206404"/>
                  <c:y val="-0.11411219590756541"/>
                </c:manualLayout>
              </c:layout>
              <c:tx>
                <c:rich>
                  <a:bodyPr/>
                  <a:lstStyle/>
                  <a:p>
                    <a:pPr>
                      <a:defRPr sz="1600" b="1">
                        <a:solidFill>
                          <a:schemeClr val="bg1"/>
                        </a:solidFill>
                      </a:defRPr>
                    </a:pPr>
                    <a:r>
                      <a:rPr lang="en-US" sz="1600" dirty="0" err="1" smtClean="0"/>
                      <a:t>Femmine</a:t>
                    </a:r>
                    <a:r>
                      <a:rPr lang="en-US" sz="1600" dirty="0"/>
                      <a:t>
</a:t>
                    </a:r>
                    <a:r>
                      <a:rPr lang="en-US" sz="1600" dirty="0" smtClean="0"/>
                      <a:t>58,2%</a:t>
                    </a:r>
                    <a:endParaRPr lang="en-US" sz="1600" dirty="0"/>
                  </a:p>
                </c:rich>
              </c:tx>
              <c:spPr/>
              <c:dLblPos val="bestFit"/>
              <c:showCatName val="1"/>
              <c:showPercent val="1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Ref>
              <c:f>'DATI GENERALI'!$K$40:$K$41</c:f>
              <c:strCache>
                <c:ptCount val="2"/>
                <c:pt idx="0">
                  <c:v>Maschi</c:v>
                </c:pt>
                <c:pt idx="1">
                  <c:v>Femmine</c:v>
                </c:pt>
              </c:strCache>
            </c:strRef>
          </c:cat>
          <c:val>
            <c:numRef>
              <c:f>'DATI GENERALI'!$L$40:$L$41</c:f>
              <c:numCache>
                <c:formatCode>0.00%</c:formatCode>
                <c:ptCount val="2"/>
                <c:pt idx="0">
                  <c:v>0.41810000000000003</c:v>
                </c:pt>
                <c:pt idx="1">
                  <c:v>0.58189999999999997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4"/>
  <c:chart>
    <c:autoTitleDeleted val="1"/>
    <c:plotArea>
      <c:layout/>
      <c:barChart>
        <c:barDir val="col"/>
        <c:grouping val="clustered"/>
        <c:ser>
          <c:idx val="0"/>
          <c:order val="0"/>
          <c:tx>
            <c:v>Tamponati</c:v>
          </c:tx>
          <c:cat>
            <c:strRef>
              <c:f>'DATI GENERALI'!$F$26:$F$32</c:f>
              <c:strCache>
                <c:ptCount val="7"/>
                <c:pt idx="0">
                  <c:v>Invalidi</c:v>
                </c:pt>
                <c:pt idx="1">
                  <c:v>Oncologici</c:v>
                </c:pt>
                <c:pt idx="2">
                  <c:v>Ipertensione</c:v>
                </c:pt>
                <c:pt idx="3">
                  <c:v>Diabetici</c:v>
                </c:pt>
                <c:pt idx="4">
                  <c:v>Malattie respiratorie</c:v>
                </c:pt>
                <c:pt idx="5">
                  <c:v>Malattie cardiologiche</c:v>
                </c:pt>
                <c:pt idx="6">
                  <c:v>Senza esenzione</c:v>
                </c:pt>
              </c:strCache>
            </c:strRef>
          </c:cat>
          <c:val>
            <c:numRef>
              <c:f>'DATI GENERALI'!$J$26:$J$32</c:f>
              <c:numCache>
                <c:formatCode>0.0%</c:formatCode>
                <c:ptCount val="7"/>
                <c:pt idx="0">
                  <c:v>0.47672778561354046</c:v>
                </c:pt>
                <c:pt idx="1">
                  <c:v>0.44497607655502391</c:v>
                </c:pt>
                <c:pt idx="2">
                  <c:v>0.3520000000000002</c:v>
                </c:pt>
                <c:pt idx="3">
                  <c:v>0.37600000000000022</c:v>
                </c:pt>
                <c:pt idx="4">
                  <c:v>0.43243243243243246</c:v>
                </c:pt>
                <c:pt idx="5">
                  <c:v>0.41860465116279094</c:v>
                </c:pt>
                <c:pt idx="6" formatCode="0.00%">
                  <c:v>0.2879398334676338</c:v>
                </c:pt>
              </c:numCache>
            </c:numRef>
          </c:val>
        </c:ser>
        <c:ser>
          <c:idx val="1"/>
          <c:order val="1"/>
          <c:tx>
            <c:v>Positivi</c:v>
          </c:tx>
          <c:cat>
            <c:strRef>
              <c:f>'DATI GENERALI'!$F$26:$F$32</c:f>
              <c:strCache>
                <c:ptCount val="7"/>
                <c:pt idx="0">
                  <c:v>Invalidi</c:v>
                </c:pt>
                <c:pt idx="1">
                  <c:v>Oncologici</c:v>
                </c:pt>
                <c:pt idx="2">
                  <c:v>Ipertensione</c:v>
                </c:pt>
                <c:pt idx="3">
                  <c:v>Diabetici</c:v>
                </c:pt>
                <c:pt idx="4">
                  <c:v>Malattie respiratorie</c:v>
                </c:pt>
                <c:pt idx="5">
                  <c:v>Malattie cardiologiche</c:v>
                </c:pt>
                <c:pt idx="6">
                  <c:v>Senza esenzione</c:v>
                </c:pt>
              </c:strCache>
            </c:strRef>
          </c:cat>
          <c:val>
            <c:numRef>
              <c:f>'DATI GENERALI'!$M$26:$M$32</c:f>
              <c:numCache>
                <c:formatCode>0.0%</c:formatCode>
                <c:ptCount val="7"/>
                <c:pt idx="0">
                  <c:v>8.4626234132581149E-2</c:v>
                </c:pt>
                <c:pt idx="1">
                  <c:v>7.4960127591706532E-2</c:v>
                </c:pt>
                <c:pt idx="2">
                  <c:v>6.0000000000000032E-2</c:v>
                </c:pt>
                <c:pt idx="3">
                  <c:v>6.9333333333333427E-2</c:v>
                </c:pt>
                <c:pt idx="4">
                  <c:v>8.1081081081081086E-2</c:v>
                </c:pt>
                <c:pt idx="5">
                  <c:v>8.7209302325581398E-2</c:v>
                </c:pt>
                <c:pt idx="6" formatCode="0.00%">
                  <c:v>6.6210045662100397E-2</c:v>
                </c:pt>
              </c:numCache>
            </c:numRef>
          </c:val>
        </c:ser>
        <c:axId val="120043776"/>
        <c:axId val="120049664"/>
      </c:barChart>
      <c:catAx>
        <c:axId val="120043776"/>
        <c:scaling>
          <c:orientation val="minMax"/>
        </c:scaling>
        <c:axPos val="b"/>
        <c:numFmt formatCode="General" sourceLinked="1"/>
        <c:majorTickMark val="none"/>
        <c:tickLblPos val="nextTo"/>
        <c:crossAx val="120049664"/>
        <c:crosses val="autoZero"/>
        <c:auto val="1"/>
        <c:lblAlgn val="ctr"/>
        <c:lblOffset val="100"/>
      </c:catAx>
      <c:valAx>
        <c:axId val="120049664"/>
        <c:scaling>
          <c:orientation val="minMax"/>
        </c:scaling>
        <c:axPos val="l"/>
        <c:majorGridlines/>
        <c:title>
          <c:layout/>
        </c:title>
        <c:numFmt formatCode="0.0%" sourceLinked="1"/>
        <c:majorTickMark val="none"/>
        <c:tickLblPos val="nextTo"/>
        <c:crossAx val="12004377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it-IT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19"/>
  <c:chart>
    <c:title>
      <c:tx>
        <c:rich>
          <a:bodyPr/>
          <a:lstStyle/>
          <a:p>
            <a:pPr>
              <a:defRPr sz="1800"/>
            </a:pPr>
            <a:r>
              <a:rPr lang="it-IT" sz="1800" dirty="0" smtClean="0">
                <a:solidFill>
                  <a:schemeClr val="tx2"/>
                </a:solidFill>
              </a:rPr>
              <a:t>Pazienti</a:t>
            </a:r>
            <a:r>
              <a:rPr lang="it-IT" sz="1800" baseline="0" dirty="0" smtClean="0">
                <a:solidFill>
                  <a:schemeClr val="tx2"/>
                </a:solidFill>
              </a:rPr>
              <a:t> vulnerabili </a:t>
            </a:r>
            <a:r>
              <a:rPr lang="it-IT" sz="1800" dirty="0" smtClean="0">
                <a:solidFill>
                  <a:schemeClr val="tx2"/>
                </a:solidFill>
              </a:rPr>
              <a:t>e </a:t>
            </a:r>
            <a:r>
              <a:rPr lang="it-IT" sz="1800" dirty="0">
                <a:solidFill>
                  <a:schemeClr val="tx2"/>
                </a:solidFill>
              </a:rPr>
              <a:t>non </a:t>
            </a:r>
            <a:r>
              <a:rPr lang="it-IT" sz="1800" dirty="0" smtClean="0">
                <a:solidFill>
                  <a:schemeClr val="tx2"/>
                </a:solidFill>
              </a:rPr>
              <a:t>vulnerabili </a:t>
            </a:r>
            <a:r>
              <a:rPr lang="it-IT" sz="1800" dirty="0">
                <a:solidFill>
                  <a:schemeClr val="tx2"/>
                </a:solidFill>
              </a:rPr>
              <a:t>a confronto</a:t>
            </a:r>
          </a:p>
        </c:rich>
      </c:tx>
      <c:layout>
        <c:manualLayout>
          <c:xMode val="edge"/>
          <c:yMode val="edge"/>
          <c:x val="0.10343964978111322"/>
          <c:y val="2.5431425976385109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'DATI GENERALI'!$R$26:$T$26</c:f>
              <c:strCache>
                <c:ptCount val="1"/>
                <c:pt idx="0">
                  <c:v>Tamponati</c:v>
                </c:pt>
              </c:strCache>
            </c:strRef>
          </c:tx>
          <c:cat>
            <c:strRef>
              <c:f>'DATI GENERALI'!$U$25:$V$25</c:f>
              <c:strCache>
                <c:ptCount val="2"/>
                <c:pt idx="0">
                  <c:v>FRAGILI</c:v>
                </c:pt>
                <c:pt idx="1">
                  <c:v>NON FRAGILI</c:v>
                </c:pt>
              </c:strCache>
            </c:strRef>
          </c:cat>
          <c:val>
            <c:numRef>
              <c:f>'DATI GENERALI'!$U$26:$V$26</c:f>
              <c:numCache>
                <c:formatCode>0.0%</c:formatCode>
                <c:ptCount val="2"/>
                <c:pt idx="0">
                  <c:v>0.43977133523887335</c:v>
                </c:pt>
                <c:pt idx="1">
                  <c:v>0.2879398334676338</c:v>
                </c:pt>
              </c:numCache>
            </c:numRef>
          </c:val>
        </c:ser>
        <c:ser>
          <c:idx val="1"/>
          <c:order val="1"/>
          <c:tx>
            <c:strRef>
              <c:f>'DATI GENERALI'!$R$27:$T$27</c:f>
              <c:strCache>
                <c:ptCount val="1"/>
                <c:pt idx="0">
                  <c:v>Positivi</c:v>
                </c:pt>
              </c:strCache>
            </c:strRef>
          </c:tx>
          <c:cat>
            <c:strRef>
              <c:f>'DATI GENERALI'!$U$25:$V$25</c:f>
              <c:strCache>
                <c:ptCount val="2"/>
                <c:pt idx="0">
                  <c:v>FRAGILI</c:v>
                </c:pt>
                <c:pt idx="1">
                  <c:v>NON FRAGILI</c:v>
                </c:pt>
              </c:strCache>
            </c:strRef>
          </c:cat>
          <c:val>
            <c:numRef>
              <c:f>'DATI GENERALI'!$U$27:$V$27</c:f>
              <c:numCache>
                <c:formatCode>0.0%</c:formatCode>
                <c:ptCount val="2"/>
                <c:pt idx="0">
                  <c:v>7.9624336463862799E-2</c:v>
                </c:pt>
                <c:pt idx="1">
                  <c:v>6.6210045662100397E-2</c:v>
                </c:pt>
              </c:numCache>
            </c:numRef>
          </c:val>
        </c:ser>
        <c:dLbls>
          <c:showVal val="1"/>
        </c:dLbls>
        <c:overlap val="-25"/>
        <c:axId val="121056256"/>
        <c:axId val="121086720"/>
      </c:barChart>
      <c:catAx>
        <c:axId val="12105625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121086720"/>
        <c:crosses val="autoZero"/>
        <c:auto val="1"/>
        <c:lblAlgn val="ctr"/>
        <c:lblOffset val="100"/>
      </c:catAx>
      <c:valAx>
        <c:axId val="121086720"/>
        <c:scaling>
          <c:orientation val="minMax"/>
        </c:scaling>
        <c:delete val="1"/>
        <c:axPos val="l"/>
        <c:numFmt formatCode="0.0%" sourceLinked="1"/>
        <c:tickLblPos val="none"/>
        <c:crossAx val="121056256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B391FF-6427-453B-A43A-3B284F259DA5}" type="doc">
      <dgm:prSet loTypeId="urn:microsoft.com/office/officeart/2005/8/layout/venn2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0518F28B-1AD4-4D16-BD4F-097C19517737}">
      <dgm:prSet phldrT="[Testo]" custT="1"/>
      <dgm:spPr/>
      <dgm:t>
        <a:bodyPr/>
        <a:lstStyle/>
        <a:p>
          <a:r>
            <a:rPr lang="it-IT" sz="2000" b="1" dirty="0" err="1" smtClean="0">
              <a:solidFill>
                <a:schemeClr val="bg1"/>
              </a:solidFill>
            </a:rPr>
            <a:t>Alisa</a:t>
          </a:r>
          <a:endParaRPr lang="it-IT" sz="2000" b="1" dirty="0">
            <a:solidFill>
              <a:schemeClr val="bg1"/>
            </a:solidFill>
          </a:endParaRPr>
        </a:p>
      </dgm:t>
    </dgm:pt>
    <dgm:pt modelId="{08820AD9-FD28-4617-88CC-DA0113482B74}" type="parTrans" cxnId="{148BCACD-4502-4C23-BC90-00071D9BB88A}">
      <dgm:prSet/>
      <dgm:spPr/>
      <dgm:t>
        <a:bodyPr/>
        <a:lstStyle/>
        <a:p>
          <a:endParaRPr lang="it-IT"/>
        </a:p>
      </dgm:t>
    </dgm:pt>
    <dgm:pt modelId="{5BFDCE22-D638-4AA3-B59E-919FFE8E43BB}" type="sibTrans" cxnId="{148BCACD-4502-4C23-BC90-00071D9BB88A}">
      <dgm:prSet/>
      <dgm:spPr/>
      <dgm:t>
        <a:bodyPr/>
        <a:lstStyle/>
        <a:p>
          <a:endParaRPr lang="it-IT"/>
        </a:p>
      </dgm:t>
    </dgm:pt>
    <dgm:pt modelId="{0E667A94-BA11-4354-80F1-E8CAAB2DD264}">
      <dgm:prSet phldrT="[Testo]" custT="1"/>
      <dgm:spPr/>
      <dgm:t>
        <a:bodyPr/>
        <a:lstStyle/>
        <a:p>
          <a:r>
            <a:rPr lang="it-IT" sz="1800" b="1" dirty="0" err="1" smtClean="0"/>
            <a:t>Millewin</a:t>
          </a:r>
          <a:endParaRPr lang="it-IT" sz="1800" b="1" dirty="0"/>
        </a:p>
      </dgm:t>
    </dgm:pt>
    <dgm:pt modelId="{FDA8462A-F19C-4E8D-8C32-361EF80098E6}" type="parTrans" cxnId="{3319BD1C-6456-48EE-A4C1-880C5F292754}">
      <dgm:prSet/>
      <dgm:spPr/>
      <dgm:t>
        <a:bodyPr/>
        <a:lstStyle/>
        <a:p>
          <a:endParaRPr lang="it-IT"/>
        </a:p>
      </dgm:t>
    </dgm:pt>
    <dgm:pt modelId="{2C89DAB4-5BD9-49BF-B2B0-DB486FC1E20C}" type="sibTrans" cxnId="{3319BD1C-6456-48EE-A4C1-880C5F292754}">
      <dgm:prSet/>
      <dgm:spPr/>
      <dgm:t>
        <a:bodyPr/>
        <a:lstStyle/>
        <a:p>
          <a:endParaRPr lang="it-IT"/>
        </a:p>
      </dgm:t>
    </dgm:pt>
    <dgm:pt modelId="{ADA1AA9A-8F0A-4C70-93FA-B22E649BC314}" type="pres">
      <dgm:prSet presAssocID="{E4B391FF-6427-453B-A43A-3B284F259DA5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95D02AE-B5FD-45AF-A5B4-5B6AD813394E}" type="pres">
      <dgm:prSet presAssocID="{E4B391FF-6427-453B-A43A-3B284F259DA5}" presName="comp1" presStyleCnt="0"/>
      <dgm:spPr/>
    </dgm:pt>
    <dgm:pt modelId="{B9ACF537-C3AF-43C3-93C3-7773A38A4F57}" type="pres">
      <dgm:prSet presAssocID="{E4B391FF-6427-453B-A43A-3B284F259DA5}" presName="circle1" presStyleLbl="node1" presStyleIdx="0" presStyleCnt="2" custScaleX="84272" custScaleY="79381" custLinFactNeighborX="-1194" custLinFactNeighborY="-233"/>
      <dgm:spPr/>
      <dgm:t>
        <a:bodyPr/>
        <a:lstStyle/>
        <a:p>
          <a:endParaRPr lang="it-IT"/>
        </a:p>
      </dgm:t>
    </dgm:pt>
    <dgm:pt modelId="{742B624B-E4C6-406C-9204-A75D55896A46}" type="pres">
      <dgm:prSet presAssocID="{E4B391FF-6427-453B-A43A-3B284F259DA5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CC63623-26F6-435D-9DEA-F18B154DFCBE}" type="pres">
      <dgm:prSet presAssocID="{E4B391FF-6427-453B-A43A-3B284F259DA5}" presName="comp2" presStyleCnt="0"/>
      <dgm:spPr/>
    </dgm:pt>
    <dgm:pt modelId="{774CF54B-0905-41B6-920D-7FFD64CF06F2}" type="pres">
      <dgm:prSet presAssocID="{E4B391FF-6427-453B-A43A-3B284F259DA5}" presName="circle2" presStyleLbl="node1" presStyleIdx="1" presStyleCnt="2" custScaleX="65373" custScaleY="61683" custLinFactNeighborX="1198" custLinFactNeighborY="1416"/>
      <dgm:spPr/>
      <dgm:t>
        <a:bodyPr/>
        <a:lstStyle/>
        <a:p>
          <a:endParaRPr lang="it-IT"/>
        </a:p>
      </dgm:t>
    </dgm:pt>
    <dgm:pt modelId="{9742E6E4-C55A-42A5-B2C8-9CBBDF30EAB0}" type="pres">
      <dgm:prSet presAssocID="{E4B391FF-6427-453B-A43A-3B284F259DA5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0826F3F-8BE2-46D3-8B5A-440241B6B775}" type="presOf" srcId="{E4B391FF-6427-453B-A43A-3B284F259DA5}" destId="{ADA1AA9A-8F0A-4C70-93FA-B22E649BC314}" srcOrd="0" destOrd="0" presId="urn:microsoft.com/office/officeart/2005/8/layout/venn2"/>
    <dgm:cxn modelId="{148BCACD-4502-4C23-BC90-00071D9BB88A}" srcId="{E4B391FF-6427-453B-A43A-3B284F259DA5}" destId="{0518F28B-1AD4-4D16-BD4F-097C19517737}" srcOrd="0" destOrd="0" parTransId="{08820AD9-FD28-4617-88CC-DA0113482B74}" sibTransId="{5BFDCE22-D638-4AA3-B59E-919FFE8E43BB}"/>
    <dgm:cxn modelId="{40E063DD-32C4-4EBF-B9CE-CE70B600B665}" type="presOf" srcId="{0E667A94-BA11-4354-80F1-E8CAAB2DD264}" destId="{9742E6E4-C55A-42A5-B2C8-9CBBDF30EAB0}" srcOrd="1" destOrd="0" presId="urn:microsoft.com/office/officeart/2005/8/layout/venn2"/>
    <dgm:cxn modelId="{3319BD1C-6456-48EE-A4C1-880C5F292754}" srcId="{E4B391FF-6427-453B-A43A-3B284F259DA5}" destId="{0E667A94-BA11-4354-80F1-E8CAAB2DD264}" srcOrd="1" destOrd="0" parTransId="{FDA8462A-F19C-4E8D-8C32-361EF80098E6}" sibTransId="{2C89DAB4-5BD9-49BF-B2B0-DB486FC1E20C}"/>
    <dgm:cxn modelId="{5EB805B0-BFB5-48EC-A726-0079DC5DC63D}" type="presOf" srcId="{0518F28B-1AD4-4D16-BD4F-097C19517737}" destId="{742B624B-E4C6-406C-9204-A75D55896A46}" srcOrd="1" destOrd="0" presId="urn:microsoft.com/office/officeart/2005/8/layout/venn2"/>
    <dgm:cxn modelId="{255DA75F-227C-4A3F-A676-42652EDA78FD}" type="presOf" srcId="{0E667A94-BA11-4354-80F1-E8CAAB2DD264}" destId="{774CF54B-0905-41B6-920D-7FFD64CF06F2}" srcOrd="0" destOrd="0" presId="urn:microsoft.com/office/officeart/2005/8/layout/venn2"/>
    <dgm:cxn modelId="{A1AD2534-74DE-41B7-AD70-6678528E2630}" type="presOf" srcId="{0518F28B-1AD4-4D16-BD4F-097C19517737}" destId="{B9ACF537-C3AF-43C3-93C3-7773A38A4F57}" srcOrd="0" destOrd="0" presId="urn:microsoft.com/office/officeart/2005/8/layout/venn2"/>
    <dgm:cxn modelId="{48077E7B-2AAE-4C2E-A4A7-BF5F159A0C1A}" type="presParOf" srcId="{ADA1AA9A-8F0A-4C70-93FA-B22E649BC314}" destId="{995D02AE-B5FD-45AF-A5B4-5B6AD813394E}" srcOrd="0" destOrd="0" presId="urn:microsoft.com/office/officeart/2005/8/layout/venn2"/>
    <dgm:cxn modelId="{4094F464-F39B-455E-950D-0F91EC02FA49}" type="presParOf" srcId="{995D02AE-B5FD-45AF-A5B4-5B6AD813394E}" destId="{B9ACF537-C3AF-43C3-93C3-7773A38A4F57}" srcOrd="0" destOrd="0" presId="urn:microsoft.com/office/officeart/2005/8/layout/venn2"/>
    <dgm:cxn modelId="{6E0D68D9-E622-4018-AAF6-87797292668C}" type="presParOf" srcId="{995D02AE-B5FD-45AF-A5B4-5B6AD813394E}" destId="{742B624B-E4C6-406C-9204-A75D55896A46}" srcOrd="1" destOrd="0" presId="urn:microsoft.com/office/officeart/2005/8/layout/venn2"/>
    <dgm:cxn modelId="{F3E0F273-8D3B-4352-BA63-D801B6F8D695}" type="presParOf" srcId="{ADA1AA9A-8F0A-4C70-93FA-B22E649BC314}" destId="{FCC63623-26F6-435D-9DEA-F18B154DFCBE}" srcOrd="1" destOrd="0" presId="urn:microsoft.com/office/officeart/2005/8/layout/venn2"/>
    <dgm:cxn modelId="{BCDA1223-CB61-4210-8E6C-59F253E2D95A}" type="presParOf" srcId="{FCC63623-26F6-435D-9DEA-F18B154DFCBE}" destId="{774CF54B-0905-41B6-920D-7FFD64CF06F2}" srcOrd="0" destOrd="0" presId="urn:microsoft.com/office/officeart/2005/8/layout/venn2"/>
    <dgm:cxn modelId="{F8FABCBE-626C-4094-B252-D27E21AD2638}" type="presParOf" srcId="{FCC63623-26F6-435D-9DEA-F18B154DFCBE}" destId="{9742E6E4-C55A-42A5-B2C8-9CBBDF30EAB0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ACF537-C3AF-43C3-93C3-7773A38A4F57}">
      <dsp:nvSpPr>
        <dsp:cNvPr id="0" name=""/>
        <dsp:cNvSpPr/>
      </dsp:nvSpPr>
      <dsp:spPr>
        <a:xfrm>
          <a:off x="784885" y="403570"/>
          <a:ext cx="3375147" cy="317925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err="1" smtClean="0">
              <a:solidFill>
                <a:schemeClr val="bg1"/>
              </a:solidFill>
            </a:rPr>
            <a:t>Alisa</a:t>
          </a:r>
          <a:endParaRPr lang="it-IT" sz="2000" b="1" kern="1200" dirty="0">
            <a:solidFill>
              <a:schemeClr val="bg1"/>
            </a:solidFill>
          </a:endParaRPr>
        </a:p>
      </dsp:txBody>
      <dsp:txXfrm>
        <a:off x="1586483" y="642014"/>
        <a:ext cx="1771952" cy="540474"/>
      </dsp:txXfrm>
    </dsp:sp>
    <dsp:sp modelId="{774CF54B-0905-41B6-920D-7FFD64CF06F2}">
      <dsp:nvSpPr>
        <dsp:cNvPr id="0" name=""/>
        <dsp:cNvSpPr/>
      </dsp:nvSpPr>
      <dsp:spPr>
        <a:xfrm>
          <a:off x="1574429" y="1619282"/>
          <a:ext cx="1963672" cy="185283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err="1" smtClean="0"/>
            <a:t>Millewin</a:t>
          </a:r>
          <a:endParaRPr lang="it-IT" sz="1800" b="1" kern="1200" dirty="0"/>
        </a:p>
      </dsp:txBody>
      <dsp:txXfrm>
        <a:off x="1862002" y="2082490"/>
        <a:ext cx="1388526" cy="9264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11/07/2021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11/07/2021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11/07/2021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, sottotitolo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83A57FB5-7025-8A46-A2C8-9AC199CBF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511381"/>
            <a:ext cx="7886700" cy="3057565"/>
          </a:xfrm>
        </p:spPr>
        <p:txBody>
          <a:bodyPr anchor="ctr"/>
          <a:lstStyle>
            <a:lvl1pPr marL="0" indent="0">
              <a:lnSpc>
                <a:spcPct val="150000"/>
              </a:lnSpc>
              <a:buClr>
                <a:schemeClr val="tx1">
                  <a:lumMod val="85000"/>
                  <a:lumOff val="15000"/>
                </a:schemeClr>
              </a:buClr>
              <a:buFont typeface="Fira Sans" panose="020B0503050000020004" pitchFamily="34" charset="0"/>
              <a:buNone/>
              <a:defRPr sz="2000" b="0" i="0">
                <a:latin typeface="Fira Sans Medium" panose="020B0503050000020004" pitchFamily="34" charset="0"/>
              </a:defRPr>
            </a:lvl1pPr>
            <a:lvl2pPr marL="514325" marR="0" indent="-171442" algn="l" defTabSz="685766" rtl="0" eaLnBrk="1" fontAlgn="auto" latinLnBrk="0" hangingPunct="1">
              <a:lnSpc>
                <a:spcPct val="15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600"/>
            </a:lvl2pPr>
            <a:lvl3pPr marL="814348" marR="0" indent="-171442" algn="l" defTabSz="685766" rtl="0" eaLnBrk="1" fontAlgn="auto" latinLnBrk="0" hangingPunct="1">
              <a:lnSpc>
                <a:spcPct val="15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400"/>
            </a:lvl3pPr>
            <a:lvl4pPr>
              <a:defRPr sz="1200" b="0" i="0">
                <a:latin typeface="Fira Sans" panose="020B0503050000020004" pitchFamily="34" charset="0"/>
              </a:defRPr>
            </a:lvl4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xmlns="" id="{A765F876-3350-441E-BD36-BE705EBA205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1551582"/>
            <a:ext cx="7886700" cy="762000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rgbClr val="1A9BFC"/>
                </a:solidFill>
                <a:latin typeface="Roboto Slab" pitchFamily="2" charset="0"/>
                <a:ea typeface="Roboto Slab" pitchFamily="2" charset="0"/>
              </a:defRPr>
            </a:lvl1pPr>
          </a:lstStyle>
          <a:p>
            <a:pPr lvl="0"/>
            <a:r>
              <a:rPr lang="en-GB" dirty="0"/>
              <a:t>Fare </a:t>
            </a:r>
            <a:r>
              <a:rPr lang="en-GB" dirty="0" err="1"/>
              <a:t>clic</a:t>
            </a:r>
            <a:r>
              <a:rPr lang="en-GB" dirty="0"/>
              <a:t> per </a:t>
            </a:r>
            <a:r>
              <a:rPr lang="en-GB" dirty="0" err="1"/>
              <a:t>modificare</a:t>
            </a:r>
            <a:r>
              <a:rPr lang="en-GB" dirty="0"/>
              <a:t> </a:t>
            </a:r>
            <a:r>
              <a:rPr lang="en-GB" dirty="0" err="1"/>
              <a:t>il</a:t>
            </a:r>
            <a:r>
              <a:rPr lang="en-GB" dirty="0"/>
              <a:t> </a:t>
            </a:r>
            <a:r>
              <a:rPr lang="en-GB" dirty="0" err="1"/>
              <a:t>sottotitolo</a:t>
            </a:r>
            <a:endParaRPr lang="en-GB" dirty="0"/>
          </a:p>
        </p:txBody>
      </p:sp>
      <p:sp>
        <p:nvSpPr>
          <p:cNvPr id="11" name="Segnaposto titolo 1">
            <a:extLst>
              <a:ext uri="{FF2B5EF4-FFF2-40B4-BE49-F238E27FC236}">
                <a16:creationId xmlns:a16="http://schemas.microsoft.com/office/drawing/2014/main" xmlns="" id="{04C02021-F048-EF46-A427-824414E03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8866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 sz="2800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0C11EF75-678E-9E47-B9E3-622B2E130D2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EC4A954-C260-E84D-8B85-4D54550A05DF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9">
            <a:extLst>
              <a:ext uri="{FF2B5EF4-FFF2-40B4-BE49-F238E27FC236}">
                <a16:creationId xmlns:a16="http://schemas.microsoft.com/office/drawing/2014/main" xmlns="" id="{B2CFC9B8-10B6-FF41-89E8-6F9763D3A6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</a:blip>
          <a:srcRect/>
          <a:stretch/>
        </p:blipFill>
        <p:spPr>
          <a:xfrm>
            <a:off x="628650" y="6476142"/>
            <a:ext cx="463796" cy="125549"/>
          </a:xfrm>
          <a:prstGeom prst="rect">
            <a:avLst/>
          </a:prstGeom>
        </p:spPr>
      </p:pic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E8A205F8-F97E-E14B-B440-BBC8D0D15D5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8650" y="5748338"/>
            <a:ext cx="7886700" cy="428625"/>
          </a:xfrm>
        </p:spPr>
        <p:txBody>
          <a:bodyPr>
            <a:noAutofit/>
          </a:bodyPr>
          <a:lstStyle>
            <a:lvl1pPr marL="0" indent="0">
              <a:buNone/>
              <a:defRPr sz="1050" b="0" i="1">
                <a:latin typeface="Fira Sans Medium" panose="020B0503050000020004" pitchFamily="34" charset="0"/>
              </a:defRPr>
            </a:lvl1pPr>
          </a:lstStyle>
          <a:p>
            <a:r>
              <a:rPr lang="it-IT" dirty="0"/>
              <a:t>Fare clic per inserire note</a:t>
            </a:r>
          </a:p>
        </p:txBody>
      </p:sp>
    </p:spTree>
    <p:extLst>
      <p:ext uri="{BB962C8B-B14F-4D97-AF65-F5344CB8AC3E}">
        <p14:creationId xmlns:p14="http://schemas.microsoft.com/office/powerpoint/2010/main" xmlns="" val="36037791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olo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xmlns="" id="{2A5C4FFC-D4BE-BB4F-92DA-D862EC4EB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4A954-C260-E84D-8B85-4D54550A05DF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6" name="Immagine 9">
            <a:extLst>
              <a:ext uri="{FF2B5EF4-FFF2-40B4-BE49-F238E27FC236}">
                <a16:creationId xmlns:a16="http://schemas.microsoft.com/office/drawing/2014/main" xmlns="" id="{DBE64A5E-6F93-3C4B-B143-39D5C8E64D1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alphaModFix amt="50000"/>
          </a:blip>
          <a:srcRect/>
          <a:stretch/>
        </p:blipFill>
        <p:spPr>
          <a:xfrm>
            <a:off x="628650" y="6476142"/>
            <a:ext cx="463796" cy="125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283528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bg>
      <p:bgPr>
        <a:solidFill>
          <a:srgbClr val="0026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075F0702-5A13-1349-A296-951553656DE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44129" y="5244663"/>
            <a:ext cx="7825947" cy="916652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>
                <a:solidFill>
                  <a:schemeClr val="bg1"/>
                </a:solidFill>
                <a:latin typeface="Fira Sans Medium" panose="020B0503050000020004" pitchFamily="34" charset="0"/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it-IT" dirty="0"/>
              <a:t>Fare clic per modificare l’autore delle slide</a:t>
            </a:r>
          </a:p>
        </p:txBody>
      </p:sp>
      <p:sp>
        <p:nvSpPr>
          <p:cNvPr id="7" name="Google Shape;10;p2">
            <a:extLst>
              <a:ext uri="{FF2B5EF4-FFF2-40B4-BE49-F238E27FC236}">
                <a16:creationId xmlns:a16="http://schemas.microsoft.com/office/drawing/2014/main" xmlns="" id="{BACD2019-637B-3D4C-A8D4-30C84AABC935}"/>
              </a:ext>
            </a:extLst>
          </p:cNvPr>
          <p:cNvSpPr txBox="1">
            <a:spLocks noGrp="1"/>
          </p:cNvSpPr>
          <p:nvPr>
            <p:ph type="ctrTitle" hasCustomPrompt="1"/>
          </p:nvPr>
        </p:nvSpPr>
        <p:spPr>
          <a:xfrm>
            <a:off x="644237" y="1613338"/>
            <a:ext cx="7825947" cy="209960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Roboto Slab"/>
              <a:buNone/>
              <a:defRPr sz="3200" b="1" i="0">
                <a:solidFill>
                  <a:srgbClr val="FFFFFF"/>
                </a:solidFill>
                <a:latin typeface="Roboto Slab" pitchFamily="2" charset="0"/>
                <a:ea typeface="Roboto Slab" pitchFamily="2" charset="0"/>
                <a:cs typeface="Calibri Light" panose="020F0302020204030204" pitchFamily="34" charset="0"/>
                <a:sym typeface="Roboto Slab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3900"/>
            </a:lvl9pPr>
          </a:lstStyle>
          <a:p>
            <a:r>
              <a:rPr lang="it-IT" dirty="0"/>
              <a:t>Fare clic per modificare il titolo delle slide</a:t>
            </a:r>
            <a:endParaRPr dirty="0"/>
          </a:p>
        </p:txBody>
      </p:sp>
      <p:pic>
        <p:nvPicPr>
          <p:cNvPr id="8" name="Google Shape;13;p2">
            <a:extLst>
              <a:ext uri="{FF2B5EF4-FFF2-40B4-BE49-F238E27FC236}">
                <a16:creationId xmlns:a16="http://schemas.microsoft.com/office/drawing/2014/main" xmlns="" id="{9CDDE09D-2FE0-6846-A4F1-F477A212A5E2}"/>
              </a:ext>
            </a:extLst>
          </p:cNvPr>
          <p:cNvPicPr preferRelativeResize="0"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47455" y="750578"/>
            <a:ext cx="1237503" cy="31185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10CC95D-4677-2D48-8044-4BC81EDFDD6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44129" y="4091492"/>
            <a:ext cx="7825947" cy="749279"/>
          </a:xfrm>
        </p:spPr>
        <p:txBody>
          <a:bodyPr>
            <a:normAutofit/>
          </a:bodyPr>
          <a:lstStyle>
            <a:lvl1pPr marL="0" indent="0">
              <a:buNone/>
              <a:defRPr sz="2400" b="0">
                <a:solidFill>
                  <a:schemeClr val="bg1"/>
                </a:solidFill>
                <a:latin typeface="Roboto Slab" pitchFamily="2" charset="0"/>
                <a:ea typeface="Roboto Slab" pitchFamily="2" charset="0"/>
              </a:defRPr>
            </a:lvl1pPr>
          </a:lstStyle>
          <a:p>
            <a:pPr lvl="0"/>
            <a:r>
              <a:rPr lang="it-IT" dirty="0"/>
              <a:t>Fare clic per modificare il sottotitolo delle slide</a:t>
            </a:r>
          </a:p>
        </p:txBody>
      </p:sp>
    </p:spTree>
    <p:extLst>
      <p:ext uri="{BB962C8B-B14F-4D97-AF65-F5344CB8AC3E}">
        <p14:creationId xmlns:p14="http://schemas.microsoft.com/office/powerpoint/2010/main" xmlns="" val="123377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11/07/2021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11/07/2021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11/07/2021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11/07/2021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11/07/2021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11/07/2021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11/07/2021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11/07/2021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11/07/2021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9" r:id="rId12"/>
    <p:sldLayoutId id="2147483891" r:id="rId13"/>
    <p:sldLayoutId id="214748389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>
            <a:extLst>
              <a:ext uri="{FF2B5EF4-FFF2-40B4-BE49-F238E27FC236}">
                <a16:creationId xmlns:a16="http://schemas.microsoft.com/office/drawing/2014/main" xmlns="" id="{E01BB7BE-E4F3-F34C-98AC-424C3998BD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5990" y="5160723"/>
            <a:ext cx="2737898" cy="1338794"/>
          </a:xfrm>
        </p:spPr>
        <p:txBody>
          <a:bodyPr>
            <a:noAutofit/>
          </a:bodyPr>
          <a:lstStyle/>
          <a:p>
            <a:r>
              <a:rPr lang="it-IT" sz="1400" b="1" dirty="0" smtClean="0">
                <a:latin typeface="Roboto Slab" charset="0"/>
                <a:ea typeface="Roboto Slab" charset="0"/>
              </a:rPr>
              <a:t>Relatore:</a:t>
            </a:r>
            <a:endParaRPr lang="it-IT" sz="1400" dirty="0" smtClean="0">
              <a:latin typeface="Roboto Slab" charset="0"/>
              <a:ea typeface="Roboto Slab" charset="0"/>
            </a:endParaRPr>
          </a:p>
          <a:p>
            <a:r>
              <a:rPr lang="it-IT" sz="1400" i="1" dirty="0" smtClean="0">
                <a:latin typeface="Roboto Slab" charset="0"/>
                <a:ea typeface="Roboto Slab" charset="0"/>
              </a:rPr>
              <a:t>Prof. Andrea </a:t>
            </a:r>
            <a:r>
              <a:rPr lang="it-IT" sz="1400" i="1" dirty="0" err="1" smtClean="0">
                <a:latin typeface="Roboto Slab" charset="0"/>
                <a:ea typeface="Roboto Slab" charset="0"/>
              </a:rPr>
              <a:t>Stimamiglio</a:t>
            </a:r>
            <a:endParaRPr lang="it-IT" sz="1400" dirty="0" smtClean="0">
              <a:latin typeface="Roboto Slab" charset="0"/>
              <a:ea typeface="Roboto Slab" charset="0"/>
            </a:endParaRPr>
          </a:p>
          <a:p>
            <a:r>
              <a:rPr lang="it-IT" sz="1400" i="1" dirty="0" smtClean="0">
                <a:latin typeface="Roboto Slab" charset="0"/>
                <a:ea typeface="Roboto Slab" charset="0"/>
              </a:rPr>
              <a:t> </a:t>
            </a:r>
            <a:endParaRPr lang="it-IT" sz="1400" dirty="0" smtClean="0">
              <a:latin typeface="Roboto Slab" charset="0"/>
              <a:ea typeface="Roboto Slab" charset="0"/>
            </a:endParaRPr>
          </a:p>
          <a:p>
            <a:r>
              <a:rPr lang="it-IT" sz="1400" b="1" dirty="0" smtClean="0">
                <a:latin typeface="Roboto Slab" charset="0"/>
                <a:ea typeface="Roboto Slab" charset="0"/>
              </a:rPr>
              <a:t>Correlatore:</a:t>
            </a:r>
            <a:endParaRPr lang="it-IT" sz="1400" dirty="0" smtClean="0">
              <a:latin typeface="Roboto Slab" charset="0"/>
              <a:ea typeface="Roboto Slab" charset="0"/>
            </a:endParaRPr>
          </a:p>
          <a:p>
            <a:r>
              <a:rPr lang="it-IT" sz="1400" i="1" dirty="0" smtClean="0">
                <a:latin typeface="Roboto Slab" charset="0"/>
                <a:ea typeface="Roboto Slab" charset="0"/>
              </a:rPr>
              <a:t>Dott. Lorenzo Vigo</a:t>
            </a:r>
            <a:endParaRPr lang="it-IT" sz="1400" dirty="0" smtClean="0">
              <a:latin typeface="Roboto Slab" charset="0"/>
              <a:ea typeface="Roboto Slab" charset="0"/>
            </a:endParaRP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xmlns="" id="{DFAC99DC-03D4-7449-B6C7-2B86A9FA73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7825947" cy="1358050"/>
          </a:xfrm>
        </p:spPr>
        <p:txBody>
          <a:bodyPr>
            <a:noAutofit/>
          </a:bodyPr>
          <a:lstStyle/>
          <a:p>
            <a:pPr algn="ctr"/>
            <a:r>
              <a:rPr lang="it-IT" sz="1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UNIVERSITÀ DEGLI STUDI </a:t>
            </a:r>
            <a:r>
              <a:rPr lang="it-IT" sz="1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DI</a:t>
            </a:r>
            <a:r>
              <a:rPr lang="it-IT" sz="1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GENOVA</a:t>
            </a:r>
            <a:br>
              <a:rPr lang="it-IT" sz="1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it-IT" sz="1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 </a:t>
            </a:r>
            <a:br>
              <a:rPr lang="it-IT" sz="1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it-IT" sz="1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SCUOLA </a:t>
            </a:r>
            <a:r>
              <a:rPr lang="it-IT" sz="1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DI</a:t>
            </a:r>
            <a:r>
              <a:rPr lang="it-IT" sz="1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SCIENZE MEDICHE E FARMACEUTICHE</a:t>
            </a:r>
            <a:br>
              <a:rPr lang="it-IT" sz="1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it-IT" sz="1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 </a:t>
            </a:r>
            <a:br>
              <a:rPr lang="it-IT" sz="1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it-IT" sz="1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CORSO </a:t>
            </a:r>
            <a:r>
              <a:rPr lang="it-IT" sz="12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DI</a:t>
            </a:r>
            <a:r>
              <a:rPr lang="it-IT" sz="12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LAUREA IN MEDICINA E CHIRURGIA</a:t>
            </a:r>
            <a:endParaRPr lang="it-IT" sz="12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1D10E4C7-8206-8949-88EE-952FB5F1AC5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9552" y="3717032"/>
            <a:ext cx="7969963" cy="1109319"/>
          </a:xfrm>
        </p:spPr>
        <p:txBody>
          <a:bodyPr>
            <a:normAutofit fontScale="92500"/>
          </a:bodyPr>
          <a:lstStyle/>
          <a:p>
            <a:pPr algn="ctr"/>
            <a:r>
              <a:rPr lang="it-IT" sz="2800" b="1" dirty="0" smtClean="0"/>
              <a:t>“Analisi </a:t>
            </a:r>
            <a:r>
              <a:rPr lang="it-IT" sz="2800" b="1" dirty="0" smtClean="0"/>
              <a:t>dell’attività lavorativa di una medicina di gruppo nel ponente ligure in epoca </a:t>
            </a:r>
            <a:r>
              <a:rPr lang="it-IT" sz="2800" b="1" dirty="0" smtClean="0"/>
              <a:t>pandemica”</a:t>
            </a:r>
            <a:endParaRPr lang="it-IT" sz="2800" dirty="0" smtClean="0"/>
          </a:p>
          <a:p>
            <a:endParaRPr lang="it-IT" dirty="0"/>
          </a:p>
        </p:txBody>
      </p:sp>
      <p:pic>
        <p:nvPicPr>
          <p:cNvPr id="5" name="Immagine 4" descr="https://lh6.googleusercontent.com/ynxeCOeU7lmxJQFsxxij1zGRrJwhTS85zY1mKrCYbq3Xq1rz-6xE7xvGUHyM2ezx7hku03YygvPHR-z4z0-6IdzdNfThCFXc5qvAFJJ4gvdT07SIZwPnaY1gpEoXWhlRZr-mag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476672"/>
            <a:ext cx="192405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5"/>
          <p:cNvSpPr txBox="1"/>
          <p:nvPr/>
        </p:nvSpPr>
        <p:spPr>
          <a:xfrm>
            <a:off x="6463430" y="5448822"/>
            <a:ext cx="1803748" cy="61377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it-IT" sz="1600" b="1" dirty="0" smtClean="0">
                <a:solidFill>
                  <a:schemeClr val="bg1"/>
                </a:solidFill>
                <a:latin typeface="Roboto Slab" charset="0"/>
                <a:ea typeface="Roboto Slab" charset="0"/>
              </a:rPr>
              <a:t>Candidato:</a:t>
            </a:r>
            <a:endParaRPr lang="it-IT" sz="1600" dirty="0" smtClean="0">
              <a:solidFill>
                <a:schemeClr val="bg1"/>
              </a:solidFill>
              <a:latin typeface="Roboto Slab" charset="0"/>
              <a:ea typeface="Roboto Slab" charset="0"/>
            </a:endParaRPr>
          </a:p>
          <a:p>
            <a:r>
              <a:rPr lang="it-IT" sz="1600" i="1" dirty="0" smtClean="0">
                <a:solidFill>
                  <a:schemeClr val="bg1"/>
                </a:solidFill>
                <a:latin typeface="Roboto Slab" charset="0"/>
                <a:ea typeface="Roboto Slab" charset="0"/>
              </a:rPr>
              <a:t>Jolanda </a:t>
            </a:r>
            <a:r>
              <a:rPr lang="it-IT" sz="1600" i="1" dirty="0" err="1" smtClean="0">
                <a:solidFill>
                  <a:schemeClr val="bg1"/>
                </a:solidFill>
                <a:latin typeface="Roboto Slab" charset="0"/>
                <a:ea typeface="Roboto Slab" charset="0"/>
              </a:rPr>
              <a:t>Gurnari</a:t>
            </a:r>
            <a:endParaRPr lang="it-IT" sz="1600" dirty="0" smtClean="0">
              <a:solidFill>
                <a:schemeClr val="bg1"/>
              </a:solidFill>
              <a:latin typeface="Roboto Slab" charset="0"/>
              <a:ea typeface="Roboto Slab" charset="0"/>
            </a:endParaRPr>
          </a:p>
          <a:p>
            <a:pPr marL="0" indent="0" algn="l">
              <a:buNone/>
            </a:pPr>
            <a:endParaRPr lang="it-IT" sz="1600" b="0" i="1" dirty="0" smtClean="0">
              <a:solidFill>
                <a:schemeClr val="bg1"/>
              </a:solidFill>
              <a:latin typeface="Roboto Slab" charset="0"/>
              <a:ea typeface="Roboto Slab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563887" y="6499517"/>
            <a:ext cx="2185559" cy="914400"/>
          </a:xfrm>
          <a:prstGeom prst="rect">
            <a:avLst/>
          </a:prstGeom>
        </p:spPr>
        <p:txBody>
          <a:bodyPr vert="horz" wrap="none" lIns="91440" tIns="45720" rIns="91440" bIns="45720" rtlCol="0" anchor="t">
            <a:normAutofit/>
          </a:bodyPr>
          <a:lstStyle/>
          <a:p>
            <a:r>
              <a:rPr lang="it-IT" sz="1050" dirty="0" smtClean="0">
                <a:solidFill>
                  <a:schemeClr val="bg1"/>
                </a:solidFill>
                <a:latin typeface="Roboto Slab" charset="0"/>
                <a:ea typeface="Roboto Slab" charset="0"/>
              </a:rPr>
              <a:t>Anno accademico 2020-2021</a:t>
            </a:r>
          </a:p>
        </p:txBody>
      </p:sp>
    </p:spTree>
    <p:extLst>
      <p:ext uri="{BB962C8B-B14F-4D97-AF65-F5344CB8AC3E}">
        <p14:creationId xmlns:p14="http://schemas.microsoft.com/office/powerpoint/2010/main" xmlns="" val="2247090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xmlns="" id="{DEA2EFBE-800C-F848-9160-144C74BCD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4A954-C260-E84D-8B85-4D54550A05DF}" type="slidenum">
              <a:rPr lang="it-IT" smtClean="0"/>
              <a:pPr/>
              <a:t>10</a:t>
            </a:fld>
            <a:endParaRPr lang="it-IT"/>
          </a:p>
        </p:txBody>
      </p:sp>
      <p:graphicFrame>
        <p:nvGraphicFramePr>
          <p:cNvPr id="3" name="Grafico 2"/>
          <p:cNvGraphicFramePr>
            <a:graphicFrameLocks/>
          </p:cNvGraphicFramePr>
          <p:nvPr/>
        </p:nvGraphicFramePr>
        <p:xfrm>
          <a:off x="467544" y="332656"/>
          <a:ext cx="828092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fico 3"/>
          <p:cNvGraphicFramePr>
            <a:graphicFrameLocks/>
          </p:cNvGraphicFramePr>
          <p:nvPr/>
        </p:nvGraphicFramePr>
        <p:xfrm>
          <a:off x="539552" y="3429000"/>
          <a:ext cx="8208912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673404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xmlns="" id="{DEA2EFBE-800C-F848-9160-144C74BCD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4A954-C260-E84D-8B85-4D54550A05DF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827584" y="836712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B0F0"/>
                </a:solidFill>
                <a:latin typeface="Roboto Slab" charset="0"/>
                <a:ea typeface="Roboto Slab" charset="0"/>
              </a:rPr>
              <a:t>Identificare i soggetti vulnerabili e ultra-vulnerabili</a:t>
            </a:r>
          </a:p>
          <a:p>
            <a:endParaRPr lang="it-IT" sz="2400" b="1" dirty="0">
              <a:solidFill>
                <a:srgbClr val="00B0F0"/>
              </a:solidFill>
            </a:endParaRPr>
          </a:p>
        </p:txBody>
      </p:sp>
      <p:sp>
        <p:nvSpPr>
          <p:cNvPr id="7" name="Ovale 6"/>
          <p:cNvSpPr/>
          <p:nvPr/>
        </p:nvSpPr>
        <p:spPr>
          <a:xfrm>
            <a:off x="1043608" y="1916832"/>
            <a:ext cx="576064" cy="57606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1 8"/>
          <p:cNvCxnSpPr>
            <a:stCxn id="7" idx="4"/>
            <a:endCxn id="14" idx="0"/>
          </p:cNvCxnSpPr>
          <p:nvPr/>
        </p:nvCxnSpPr>
        <p:spPr>
          <a:xfrm>
            <a:off x="1331640" y="2492896"/>
            <a:ext cx="0" cy="12961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2267744" y="1916832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tx2"/>
                </a:solidFill>
              </a:rPr>
              <a:t>Studio di un metodo standard di riconoscimento dei pazienti fragili</a:t>
            </a:r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2339752" y="2708920"/>
            <a:ext cx="5688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1600" dirty="0" smtClean="0">
                <a:solidFill>
                  <a:schemeClr val="tx2"/>
                </a:solidFill>
              </a:rPr>
              <a:t> Per ovviare alla soggettività di metodo di ogni medico, si è deciso di riconoscere i pazienti vulnerabili tramite la loro assegnazione all’esenzione del ticket da parte dell’Asl</a:t>
            </a:r>
            <a:endParaRPr lang="it-IT" sz="1600" dirty="0">
              <a:solidFill>
                <a:schemeClr val="tx2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2267744" y="3717032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tx2"/>
                </a:solidFill>
              </a:rPr>
              <a:t>Creazione di una </a:t>
            </a:r>
            <a:r>
              <a:rPr lang="it-IT" b="1" dirty="0" err="1" smtClean="0">
                <a:solidFill>
                  <a:schemeClr val="tx2"/>
                </a:solidFill>
              </a:rPr>
              <a:t>Query</a:t>
            </a:r>
            <a:r>
              <a:rPr lang="it-IT" b="1" dirty="0" smtClean="0">
                <a:solidFill>
                  <a:schemeClr val="tx2"/>
                </a:solidFill>
              </a:rPr>
              <a:t> che fornisse informazioni sui pazienti con esenzione ticket</a:t>
            </a:r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2339752" y="4365104"/>
            <a:ext cx="547260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dirty="0" smtClean="0">
                <a:solidFill>
                  <a:schemeClr val="tx2"/>
                </a:solidFill>
              </a:rPr>
              <a:t> </a:t>
            </a:r>
            <a:r>
              <a:rPr lang="it-IT" sz="1600" dirty="0" smtClean="0">
                <a:solidFill>
                  <a:schemeClr val="tx2"/>
                </a:solidFill>
              </a:rPr>
              <a:t>Per ogni pazienti abbiamo identificato la patologia  per la quale è stata assegnata l’esenzione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14" name="Ovale 13"/>
          <p:cNvSpPr/>
          <p:nvPr/>
        </p:nvSpPr>
        <p:spPr>
          <a:xfrm>
            <a:off x="1043608" y="3789040"/>
            <a:ext cx="576064" cy="57606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/>
          <p:cNvSpPr txBox="1"/>
          <p:nvPr/>
        </p:nvSpPr>
        <p:spPr>
          <a:xfrm>
            <a:off x="2339752" y="5301208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tx2"/>
                </a:solidFill>
              </a:rPr>
              <a:t>Individuazione delle aree patologiche più frequenti</a:t>
            </a:r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2339752" y="5661248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1600" dirty="0" smtClean="0">
                <a:solidFill>
                  <a:schemeClr val="tx2"/>
                </a:solidFill>
              </a:rPr>
              <a:t> Sono state creati dei gruppi di pazienti divisi per tipo di patologia</a:t>
            </a:r>
            <a:endParaRPr lang="it-IT" sz="1600" dirty="0">
              <a:solidFill>
                <a:schemeClr val="tx2"/>
              </a:solidFill>
            </a:endParaRPr>
          </a:p>
        </p:txBody>
      </p:sp>
      <p:sp>
        <p:nvSpPr>
          <p:cNvPr id="19" name="Ovale 18"/>
          <p:cNvSpPr/>
          <p:nvPr/>
        </p:nvSpPr>
        <p:spPr>
          <a:xfrm>
            <a:off x="1043608" y="5229200"/>
            <a:ext cx="576064" cy="57606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0" name="Connettore 1 19"/>
          <p:cNvCxnSpPr>
            <a:stCxn id="14" idx="4"/>
            <a:endCxn id="19" idx="0"/>
          </p:cNvCxnSpPr>
          <p:nvPr/>
        </p:nvCxnSpPr>
        <p:spPr>
          <a:xfrm>
            <a:off x="1331640" y="4365104"/>
            <a:ext cx="0" cy="8640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73404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xmlns="" id="{DEA2EFBE-800C-F848-9160-144C74BCD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4A954-C260-E84D-8B85-4D54550A05DF}" type="slidenum">
              <a:rPr lang="it-IT" smtClean="0"/>
              <a:pPr/>
              <a:t>12</a:t>
            </a:fld>
            <a:endParaRPr lang="it-IT"/>
          </a:p>
        </p:txBody>
      </p:sp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1187624" y="764704"/>
          <a:ext cx="6840760" cy="5184576"/>
        </p:xfrm>
        <a:graphic>
          <a:graphicData uri="http://schemas.openxmlformats.org/drawingml/2006/table">
            <a:tbl>
              <a:tblPr/>
              <a:tblGrid>
                <a:gridCol w="2304036"/>
                <a:gridCol w="1778596"/>
                <a:gridCol w="1155795"/>
                <a:gridCol w="1602333"/>
              </a:tblGrid>
              <a:tr h="6177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Area patologica</a:t>
                      </a:r>
                      <a:endParaRPr lang="it-IT" sz="160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2895" marR="42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Patologie</a:t>
                      </a:r>
                      <a:endParaRPr lang="it-IT" sz="1600" b="1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2895" marR="42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Numero pazienti</a:t>
                      </a:r>
                      <a:endParaRPr lang="it-IT" sz="1600" b="1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2895" marR="42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Percentuale sul totale</a:t>
                      </a:r>
                      <a:endParaRPr lang="it-IT" sz="1600" b="1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2895" marR="42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31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Malattie respiratorie</a:t>
                      </a:r>
                      <a:endParaRPr lang="it-IT" sz="160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2895" marR="42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Asma, BPCO, insufficienza respiratoria, tubercolosi</a:t>
                      </a:r>
                      <a:endParaRPr lang="it-IT" sz="1600" b="1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2895" marR="42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148</a:t>
                      </a:r>
                      <a:endParaRPr lang="it-IT" sz="1600" b="1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2895" marR="42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1,50%</a:t>
                      </a:r>
                      <a:endParaRPr lang="it-IT" sz="1600" b="1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2895" marR="42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85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Malattie cardiocircolatorie</a:t>
                      </a:r>
                      <a:endParaRPr lang="it-IT" sz="1600" b="1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2895" marR="42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Affezioni del sistema circolatorio, insufficienza cardiaca, difetti ereditari della coagulazione</a:t>
                      </a:r>
                      <a:endParaRPr lang="it-IT" sz="1600" b="1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2895" marR="42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172</a:t>
                      </a:r>
                      <a:endParaRPr lang="it-IT" sz="1600" b="1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2895" marR="42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1,74%</a:t>
                      </a:r>
                      <a:endParaRPr lang="it-IT" sz="1600" b="1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2895" marR="42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858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Diabete e patologie endocrinologiche</a:t>
                      </a:r>
                      <a:endParaRPr lang="it-IT" sz="1600" b="1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2895" marR="42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Diabete mellito, diabete insipido, insufficienza corticosurrenalica, pancreatite cronica</a:t>
                      </a:r>
                      <a:endParaRPr lang="it-IT" sz="1600" b="1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2895" marR="42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375</a:t>
                      </a:r>
                      <a:endParaRPr lang="it-IT" sz="1600" b="1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2895" marR="42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3,79%</a:t>
                      </a:r>
                      <a:endParaRPr lang="it-IT" sz="1600" b="1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2895" marR="42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9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Ipertensione</a:t>
                      </a:r>
                      <a:endParaRPr lang="it-IT" sz="1600" b="1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2895" marR="42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Ipertensione arteriosa st.I e II, ipertensione sena danno d'organo</a:t>
                      </a:r>
                      <a:endParaRPr lang="it-IT" sz="1600" b="1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2895" marR="42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549</a:t>
                      </a:r>
                      <a:endParaRPr lang="it-IT" sz="1600" b="1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2895" marR="42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5,55%</a:t>
                      </a:r>
                      <a:endParaRPr lang="it-IT" sz="1600" b="1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2895" marR="42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2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Malattia oncologica</a:t>
                      </a:r>
                      <a:endParaRPr lang="it-IT" sz="1600" b="1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2895" marR="42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Neoplasie maligne, talassemie</a:t>
                      </a:r>
                      <a:endParaRPr lang="it-IT" sz="1600" b="1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2895" marR="42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627</a:t>
                      </a:r>
                      <a:endParaRPr lang="it-IT" sz="1600" b="1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2895" marR="42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6,34%</a:t>
                      </a:r>
                      <a:endParaRPr lang="it-IT" sz="1600" b="1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2895" marR="42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32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Invalidità</a:t>
                      </a:r>
                      <a:endParaRPr lang="it-IT" sz="1600" b="1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2895" marR="42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Invalidi civili 100%, invalidi del lavoro 80-100%, invalidi di guerra (VI-VIII categoria), condrodistrofia, discondtrosteosi, ciechi</a:t>
                      </a:r>
                      <a:endParaRPr lang="it-IT" sz="1600" b="1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2895" marR="42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709</a:t>
                      </a:r>
                      <a:endParaRPr lang="it-IT" sz="1600" b="1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2895" marR="42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7,17%</a:t>
                      </a:r>
                      <a:endParaRPr lang="it-IT" sz="1600" b="1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2895" marR="428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73404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ttore 1 6"/>
          <p:cNvCxnSpPr/>
          <p:nvPr/>
        </p:nvCxnSpPr>
        <p:spPr>
          <a:xfrm>
            <a:off x="683568" y="980728"/>
            <a:ext cx="0" cy="12961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xmlns="" id="{DEA2EFBE-800C-F848-9160-144C74BCD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4A954-C260-E84D-8B85-4D54550A05DF}" type="slidenum">
              <a:rPr lang="it-IT" smtClean="0"/>
              <a:pPr/>
              <a:t>13</a:t>
            </a:fld>
            <a:endParaRPr lang="it-IT"/>
          </a:p>
        </p:txBody>
      </p:sp>
      <p:graphicFrame>
        <p:nvGraphicFramePr>
          <p:cNvPr id="4" name="Grafico 3"/>
          <p:cNvGraphicFramePr/>
          <p:nvPr/>
        </p:nvGraphicFramePr>
        <p:xfrm>
          <a:off x="1259632" y="2780928"/>
          <a:ext cx="7344816" cy="3675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971600" y="620688"/>
            <a:ext cx="33123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chemeClr val="tx2"/>
                </a:solidFill>
              </a:rPr>
              <a:t>Pazienti vulnerabili: 2449</a:t>
            </a:r>
          </a:p>
          <a:p>
            <a:endParaRPr lang="it-IT" sz="2000" b="1" dirty="0" smtClean="0">
              <a:solidFill>
                <a:schemeClr val="tx2"/>
              </a:solidFill>
            </a:endParaRPr>
          </a:p>
          <a:p>
            <a:r>
              <a:rPr lang="it-IT" sz="2000" b="1" dirty="0" smtClean="0">
                <a:solidFill>
                  <a:schemeClr val="tx2"/>
                </a:solidFill>
              </a:rPr>
              <a:t>24,75% del totale</a:t>
            </a:r>
          </a:p>
          <a:p>
            <a:endParaRPr lang="it-IT" sz="2000" b="1" dirty="0" smtClean="0">
              <a:solidFill>
                <a:schemeClr val="tx2"/>
              </a:solidFill>
            </a:endParaRPr>
          </a:p>
          <a:p>
            <a:r>
              <a:rPr lang="it-IT" sz="2000" b="1" dirty="0" smtClean="0">
                <a:solidFill>
                  <a:schemeClr val="tx2"/>
                </a:solidFill>
              </a:rPr>
              <a:t>1425 </a:t>
            </a:r>
            <a:r>
              <a:rPr lang="it-IT" sz="2000" b="1" dirty="0" smtClean="0">
                <a:solidFill>
                  <a:schemeClr val="tx2"/>
                </a:solidFill>
              </a:rPr>
              <a:t>femmine</a:t>
            </a:r>
          </a:p>
          <a:p>
            <a:r>
              <a:rPr lang="it-IT" sz="2000" b="1" dirty="0" smtClean="0">
                <a:solidFill>
                  <a:schemeClr val="tx2"/>
                </a:solidFill>
              </a:rPr>
              <a:t>1024 maschi</a:t>
            </a:r>
            <a:r>
              <a:rPr lang="it-IT" sz="2000" b="1" dirty="0" smtClean="0">
                <a:solidFill>
                  <a:schemeClr val="tx2"/>
                </a:solidFill>
              </a:rPr>
              <a:t> </a:t>
            </a:r>
            <a:endParaRPr lang="it-IT" sz="2000" b="1" dirty="0">
              <a:solidFill>
                <a:schemeClr val="tx2"/>
              </a:solidFill>
            </a:endParaRPr>
          </a:p>
        </p:txBody>
      </p:sp>
      <p:sp>
        <p:nvSpPr>
          <p:cNvPr id="6" name="Ovale 5"/>
          <p:cNvSpPr/>
          <p:nvPr/>
        </p:nvSpPr>
        <p:spPr>
          <a:xfrm>
            <a:off x="467544" y="62068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611560" y="1916832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Ovale 8"/>
          <p:cNvSpPr/>
          <p:nvPr/>
        </p:nvSpPr>
        <p:spPr>
          <a:xfrm>
            <a:off x="611560" y="2276872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734041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xmlns="" id="{DEA2EFBE-800C-F848-9160-144C74BCD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4A954-C260-E84D-8B85-4D54550A05DF}" type="slidenum">
              <a:rPr lang="it-IT" smtClean="0"/>
              <a:pPr/>
              <a:t>14</a:t>
            </a:fld>
            <a:endParaRPr lang="it-IT"/>
          </a:p>
        </p:txBody>
      </p:sp>
      <p:graphicFrame>
        <p:nvGraphicFramePr>
          <p:cNvPr id="3" name="Grafico 2"/>
          <p:cNvGraphicFramePr>
            <a:graphicFrameLocks/>
          </p:cNvGraphicFramePr>
          <p:nvPr/>
        </p:nvGraphicFramePr>
        <p:xfrm>
          <a:off x="1403648" y="1916832"/>
          <a:ext cx="6429375" cy="4342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vale 3"/>
          <p:cNvSpPr/>
          <p:nvPr/>
        </p:nvSpPr>
        <p:spPr>
          <a:xfrm>
            <a:off x="683568" y="764704"/>
            <a:ext cx="360040" cy="36004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187624" y="692696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chemeClr val="tx2"/>
                </a:solidFill>
              </a:rPr>
              <a:t>Confronto tra i tamponi e i positivi nelle categorie vulnerabili e non vulnerabili</a:t>
            </a:r>
            <a:endParaRPr lang="it-IT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34041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ttore 1 5"/>
          <p:cNvCxnSpPr/>
          <p:nvPr/>
        </p:nvCxnSpPr>
        <p:spPr>
          <a:xfrm>
            <a:off x="1043608" y="1340768"/>
            <a:ext cx="0" cy="5760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xmlns="" id="{DEA2EFBE-800C-F848-9160-144C74BCD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4A954-C260-E84D-8B85-4D54550A05DF}" type="slidenum">
              <a:rPr lang="it-IT" smtClean="0"/>
              <a:pPr/>
              <a:t>15</a:t>
            </a:fld>
            <a:endParaRPr lang="it-IT"/>
          </a:p>
        </p:txBody>
      </p:sp>
      <p:graphicFrame>
        <p:nvGraphicFramePr>
          <p:cNvPr id="3" name="Grafico 2"/>
          <p:cNvGraphicFramePr>
            <a:graphicFrameLocks/>
          </p:cNvGraphicFramePr>
          <p:nvPr/>
        </p:nvGraphicFramePr>
        <p:xfrm>
          <a:off x="2051720" y="2564904"/>
          <a:ext cx="5076825" cy="3495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vale 3"/>
          <p:cNvSpPr/>
          <p:nvPr/>
        </p:nvSpPr>
        <p:spPr>
          <a:xfrm>
            <a:off x="899592" y="1052736"/>
            <a:ext cx="288032" cy="28803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Ovale 4"/>
          <p:cNvSpPr/>
          <p:nvPr/>
        </p:nvSpPr>
        <p:spPr>
          <a:xfrm>
            <a:off x="899592" y="1772816"/>
            <a:ext cx="288032" cy="28803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1331640" y="980728"/>
            <a:ext cx="7344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chemeClr val="tx2"/>
                </a:solidFill>
              </a:rPr>
              <a:t>La differenza percentuale tra i tamponati è del 15,2% </a:t>
            </a:r>
            <a:endParaRPr lang="it-IT" sz="2000" b="1" dirty="0">
              <a:solidFill>
                <a:schemeClr val="tx2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331640" y="1700808"/>
            <a:ext cx="7344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chemeClr val="tx2"/>
                </a:solidFill>
              </a:rPr>
              <a:t>La differenza percentuale tra i positivi 1,4% </a:t>
            </a:r>
            <a:endParaRPr lang="it-IT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3404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xmlns="" id="{DEA2EFBE-800C-F848-9160-144C74BCD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4A954-C260-E84D-8B85-4D54550A05DF}" type="slidenum">
              <a:rPr lang="it-IT" smtClean="0"/>
              <a:pPr/>
              <a:t>16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827584" y="836712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B0F0"/>
                </a:solidFill>
              </a:rPr>
              <a:t>Osservazione sulla comunicazione tra pazienti e MMG</a:t>
            </a:r>
            <a:endParaRPr lang="it-IT" sz="2400" b="1" dirty="0">
              <a:solidFill>
                <a:srgbClr val="00B0F0"/>
              </a:solidFill>
            </a:endParaRPr>
          </a:p>
        </p:txBody>
      </p:sp>
      <p:sp>
        <p:nvSpPr>
          <p:cNvPr id="7" name="Ovale 6"/>
          <p:cNvSpPr/>
          <p:nvPr/>
        </p:nvSpPr>
        <p:spPr>
          <a:xfrm>
            <a:off x="971600" y="2348880"/>
            <a:ext cx="288032" cy="28803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15" name="Diagramma 14"/>
          <p:cNvGraphicFramePr/>
          <p:nvPr/>
        </p:nvGraphicFramePr>
        <p:xfrm>
          <a:off x="3779912" y="2636912"/>
          <a:ext cx="5040560" cy="4005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CasellaDiTesto 16"/>
          <p:cNvSpPr txBox="1"/>
          <p:nvPr/>
        </p:nvSpPr>
        <p:spPr>
          <a:xfrm>
            <a:off x="1331640" y="3573016"/>
            <a:ext cx="30243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1600" dirty="0" smtClean="0">
                <a:solidFill>
                  <a:schemeClr val="tx2"/>
                </a:solidFill>
              </a:rPr>
              <a:t> Analizzando il numero di positivi fornito da </a:t>
            </a:r>
            <a:r>
              <a:rPr lang="it-IT" sz="1600" dirty="0" err="1" smtClean="0">
                <a:solidFill>
                  <a:schemeClr val="tx2"/>
                </a:solidFill>
              </a:rPr>
              <a:t>Alisa</a:t>
            </a:r>
            <a:r>
              <a:rPr lang="it-IT" sz="1600" dirty="0" smtClean="0">
                <a:solidFill>
                  <a:schemeClr val="tx2"/>
                </a:solidFill>
              </a:rPr>
              <a:t> e il numero di positivi fornito dal programma </a:t>
            </a:r>
            <a:r>
              <a:rPr lang="it-IT" sz="1600" dirty="0" err="1" smtClean="0">
                <a:solidFill>
                  <a:schemeClr val="tx2"/>
                </a:solidFill>
              </a:rPr>
              <a:t>Millewin</a:t>
            </a:r>
            <a:r>
              <a:rPr lang="it-IT" sz="1600" dirty="0" smtClean="0">
                <a:solidFill>
                  <a:schemeClr val="tx2"/>
                </a:solidFill>
              </a:rPr>
              <a:t> si è notata una discrepanza, nata dal fatto che non tutti i pazienti hanno riferito la positività al MMG</a:t>
            </a:r>
            <a:endParaRPr lang="it-IT" sz="1600" dirty="0">
              <a:solidFill>
                <a:schemeClr val="tx2"/>
              </a:solidFill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1619672" y="2276872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tx2"/>
                </a:solidFill>
              </a:rPr>
              <a:t>Analisi della differenza tra i pazienti positivi secondo </a:t>
            </a:r>
            <a:r>
              <a:rPr lang="it-IT" b="1" dirty="0" err="1" smtClean="0">
                <a:solidFill>
                  <a:schemeClr val="tx2"/>
                </a:solidFill>
              </a:rPr>
              <a:t>Alisa</a:t>
            </a:r>
            <a:r>
              <a:rPr lang="it-IT" b="1" dirty="0" smtClean="0">
                <a:solidFill>
                  <a:schemeClr val="tx2"/>
                </a:solidFill>
              </a:rPr>
              <a:t> e secondo </a:t>
            </a:r>
            <a:r>
              <a:rPr lang="it-IT" b="1" dirty="0" err="1" smtClean="0">
                <a:solidFill>
                  <a:schemeClr val="tx2"/>
                </a:solidFill>
              </a:rPr>
              <a:t>Millewin</a:t>
            </a:r>
            <a:endParaRPr lang="it-IT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34041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xmlns="" id="{DEA2EFBE-800C-F848-9160-144C74BCD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4A954-C260-E84D-8B85-4D54550A05DF}" type="slidenum">
              <a:rPr lang="it-IT" smtClean="0"/>
              <a:pPr/>
              <a:t>17</a:t>
            </a:fld>
            <a:endParaRPr lang="it-IT"/>
          </a:p>
        </p:txBody>
      </p:sp>
      <p:graphicFrame>
        <p:nvGraphicFramePr>
          <p:cNvPr id="3" name="Grafico 2"/>
          <p:cNvGraphicFramePr>
            <a:graphicFrameLocks/>
          </p:cNvGraphicFramePr>
          <p:nvPr/>
        </p:nvGraphicFramePr>
        <p:xfrm>
          <a:off x="1403648" y="1844824"/>
          <a:ext cx="6336704" cy="4121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539552" y="908720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smtClean="0">
                <a:solidFill>
                  <a:schemeClr val="tx2"/>
                </a:solidFill>
              </a:rPr>
              <a:t> Positivi secondo </a:t>
            </a:r>
            <a:r>
              <a:rPr lang="it-IT" b="1" dirty="0" err="1" smtClean="0">
                <a:solidFill>
                  <a:schemeClr val="tx2"/>
                </a:solidFill>
              </a:rPr>
              <a:t>Alisa</a:t>
            </a:r>
            <a:r>
              <a:rPr lang="it-IT" b="1" dirty="0" smtClean="0">
                <a:solidFill>
                  <a:schemeClr val="tx2"/>
                </a:solidFill>
              </a:rPr>
              <a:t> 688</a:t>
            </a:r>
          </a:p>
          <a:p>
            <a:pPr>
              <a:buFont typeface="Arial" pitchFamily="34" charset="0"/>
              <a:buChar char="•"/>
            </a:pPr>
            <a:r>
              <a:rPr lang="it-IT" b="1" dirty="0" smtClean="0">
                <a:solidFill>
                  <a:schemeClr val="tx2"/>
                </a:solidFill>
              </a:rPr>
              <a:t> Positivi secondo </a:t>
            </a:r>
            <a:r>
              <a:rPr lang="it-IT" b="1" dirty="0" err="1" smtClean="0">
                <a:solidFill>
                  <a:schemeClr val="tx2"/>
                </a:solidFill>
              </a:rPr>
              <a:t>Millewin</a:t>
            </a:r>
            <a:r>
              <a:rPr lang="it-IT" b="1" dirty="0" smtClean="0">
                <a:solidFill>
                  <a:schemeClr val="tx2"/>
                </a:solidFill>
              </a:rPr>
              <a:t> 421</a:t>
            </a:r>
            <a:endParaRPr lang="it-IT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34041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>
            <a:extLst>
              <a:ext uri="{FF2B5EF4-FFF2-40B4-BE49-F238E27FC236}">
                <a16:creationId xmlns:a16="http://schemas.microsoft.com/office/drawing/2014/main" xmlns="" id="{AE141B83-8091-C043-AD81-40AC0EA61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476672"/>
            <a:ext cx="7886700" cy="988662"/>
          </a:xfrm>
        </p:spPr>
        <p:txBody>
          <a:bodyPr anchor="ctr"/>
          <a:lstStyle/>
          <a:p>
            <a:r>
              <a:rPr lang="it-IT" sz="3200" b="1" dirty="0" smtClean="0">
                <a:solidFill>
                  <a:schemeClr val="tx2"/>
                </a:solidFill>
              </a:rPr>
              <a:t>Conclusioni</a:t>
            </a:r>
            <a:endParaRPr lang="it-IT" sz="3200" b="1" dirty="0">
              <a:solidFill>
                <a:schemeClr val="tx2"/>
              </a:solidFill>
            </a:endParaRP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36DA59E7-AF31-BC4D-9763-FC33EDAB392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EC4A954-C260-E84D-8B85-4D54550A05DF}" type="slidenum">
              <a:rPr lang="it-IT" smtClean="0"/>
              <a:pPr/>
              <a:t>18</a:t>
            </a:fld>
            <a:endParaRPr lang="it-IT"/>
          </a:p>
        </p:txBody>
      </p:sp>
      <p:sp>
        <p:nvSpPr>
          <p:cNvPr id="13" name="Ovale 12">
            <a:extLst>
              <a:ext uri="{FF2B5EF4-FFF2-40B4-BE49-F238E27FC236}">
                <a16:creationId xmlns:a16="http://schemas.microsoft.com/office/drawing/2014/main" xmlns="" id="{F3EE982C-6763-E344-93F0-7FE5E4E2F474}"/>
              </a:ext>
            </a:extLst>
          </p:cNvPr>
          <p:cNvSpPr/>
          <p:nvPr/>
        </p:nvSpPr>
        <p:spPr>
          <a:xfrm>
            <a:off x="611560" y="2996952"/>
            <a:ext cx="1893220" cy="1896489"/>
          </a:xfrm>
          <a:prstGeom prst="ellipse">
            <a:avLst/>
          </a:prstGeom>
          <a:solidFill>
            <a:srgbClr val="1A9B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latin typeface="Roboto Slab" charset="0"/>
                <a:ea typeface="Roboto Slab" charset="0"/>
              </a:rPr>
              <a:t>Ampio campione statistico</a:t>
            </a:r>
            <a:endParaRPr lang="it-IT" sz="1400" b="1" i="1" dirty="0">
              <a:solidFill>
                <a:schemeClr val="bg1"/>
              </a:solidFill>
              <a:latin typeface="Roboto Slab" charset="0"/>
              <a:ea typeface="Roboto Slab" charset="0"/>
            </a:endParaRPr>
          </a:p>
        </p:txBody>
      </p:sp>
      <p:sp>
        <p:nvSpPr>
          <p:cNvPr id="16" name="Ovale 15">
            <a:extLst>
              <a:ext uri="{FF2B5EF4-FFF2-40B4-BE49-F238E27FC236}">
                <a16:creationId xmlns:a16="http://schemas.microsoft.com/office/drawing/2014/main" xmlns="" id="{F3EE982C-6763-E344-93F0-7FE5E4E2F474}"/>
              </a:ext>
            </a:extLst>
          </p:cNvPr>
          <p:cNvSpPr/>
          <p:nvPr/>
        </p:nvSpPr>
        <p:spPr>
          <a:xfrm>
            <a:off x="2699792" y="2996952"/>
            <a:ext cx="1893220" cy="1896489"/>
          </a:xfrm>
          <a:prstGeom prst="ellipse">
            <a:avLst/>
          </a:prstGeom>
          <a:solidFill>
            <a:srgbClr val="1A9B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latin typeface="Roboto Slab" charset="0"/>
                <a:ea typeface="Roboto Slab" charset="0"/>
              </a:rPr>
              <a:t>Risultati differenti da quanto atteso</a:t>
            </a:r>
            <a:endParaRPr lang="it-IT" sz="1400" b="1" dirty="0">
              <a:solidFill>
                <a:schemeClr val="bg1"/>
              </a:solidFill>
              <a:latin typeface="Roboto Slab" charset="0"/>
              <a:ea typeface="Roboto Slab" charset="0"/>
            </a:endParaRPr>
          </a:p>
        </p:txBody>
      </p:sp>
      <p:sp>
        <p:nvSpPr>
          <p:cNvPr id="17" name="Ovale 16">
            <a:extLst>
              <a:ext uri="{FF2B5EF4-FFF2-40B4-BE49-F238E27FC236}">
                <a16:creationId xmlns:a16="http://schemas.microsoft.com/office/drawing/2014/main" xmlns="" id="{F3EE982C-6763-E344-93F0-7FE5E4E2F474}"/>
              </a:ext>
            </a:extLst>
          </p:cNvPr>
          <p:cNvSpPr/>
          <p:nvPr/>
        </p:nvSpPr>
        <p:spPr>
          <a:xfrm>
            <a:off x="4860032" y="2924944"/>
            <a:ext cx="1893220" cy="1896489"/>
          </a:xfrm>
          <a:prstGeom prst="ellipse">
            <a:avLst/>
          </a:prstGeom>
          <a:solidFill>
            <a:srgbClr val="1A9B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  <a:latin typeface="Roboto Slab" charset="0"/>
                <a:ea typeface="Roboto Slab" charset="0"/>
              </a:rPr>
              <a:t>Importanza delle cartelle cliniche informatiche</a:t>
            </a:r>
            <a:endParaRPr lang="it-IT" sz="1400" b="1" i="1" dirty="0">
              <a:solidFill>
                <a:schemeClr val="bg1"/>
              </a:solidFill>
              <a:latin typeface="Roboto Slab" charset="0"/>
              <a:ea typeface="Roboto Slab" charset="0"/>
            </a:endParaRPr>
          </a:p>
        </p:txBody>
      </p:sp>
      <p:sp>
        <p:nvSpPr>
          <p:cNvPr id="18" name="Ovale 17">
            <a:extLst>
              <a:ext uri="{FF2B5EF4-FFF2-40B4-BE49-F238E27FC236}">
                <a16:creationId xmlns:a16="http://schemas.microsoft.com/office/drawing/2014/main" xmlns="" id="{F3EE982C-6763-E344-93F0-7FE5E4E2F474}"/>
              </a:ext>
            </a:extLst>
          </p:cNvPr>
          <p:cNvSpPr/>
          <p:nvPr/>
        </p:nvSpPr>
        <p:spPr>
          <a:xfrm>
            <a:off x="6876256" y="2924944"/>
            <a:ext cx="1893220" cy="1896489"/>
          </a:xfrm>
          <a:prstGeom prst="ellipse">
            <a:avLst/>
          </a:prstGeom>
          <a:solidFill>
            <a:srgbClr val="1A9B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  <a:latin typeface="Roboto Slab" charset="0"/>
                <a:ea typeface="Roboto Slab" charset="0"/>
              </a:rPr>
              <a:t>Numerosi spunti e riflessioni per il futuro della Medicina Generale</a:t>
            </a:r>
            <a:endParaRPr lang="it-IT" sz="1400" b="1" dirty="0">
              <a:solidFill>
                <a:schemeClr val="bg1"/>
              </a:solidFill>
              <a:latin typeface="Roboto Slab" charset="0"/>
              <a:ea typeface="Roboto Slab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514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xmlns="" id="{DEA2EFBE-800C-F848-9160-144C74BCD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4A954-C260-E84D-8B85-4D54550A05DF}" type="slidenum">
              <a:rPr lang="it-IT" smtClean="0"/>
              <a:pPr/>
              <a:t>19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2195736" y="2708920"/>
            <a:ext cx="489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rgbClr val="00B0F0"/>
                </a:solidFill>
              </a:rPr>
              <a:t>Grazie per l’attenzione</a:t>
            </a:r>
            <a:endParaRPr lang="it-IT" sz="3200" b="1" dirty="0">
              <a:solidFill>
                <a:srgbClr val="00B0F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012160" y="573325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>
                <a:solidFill>
                  <a:schemeClr val="tx2"/>
                </a:solidFill>
              </a:rPr>
              <a:t>Genova, 14 luglio 2021</a:t>
            </a:r>
            <a:endParaRPr lang="it-IT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3404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xmlns="" id="{DEA2EFBE-800C-F848-9160-144C74BCD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4A954-C260-E84D-8B85-4D54550A05DF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827584" y="836712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00B0F0"/>
                </a:solidFill>
              </a:rPr>
              <a:t>Background</a:t>
            </a:r>
            <a:endParaRPr lang="it-IT" sz="2800" b="1" dirty="0">
              <a:solidFill>
                <a:srgbClr val="00B0F0"/>
              </a:solidFill>
            </a:endParaRPr>
          </a:p>
        </p:txBody>
      </p:sp>
      <p:sp>
        <p:nvSpPr>
          <p:cNvPr id="7" name="Ovale 6"/>
          <p:cNvSpPr/>
          <p:nvPr/>
        </p:nvSpPr>
        <p:spPr>
          <a:xfrm>
            <a:off x="1043608" y="1916832"/>
            <a:ext cx="576064" cy="57606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1 8"/>
          <p:cNvCxnSpPr>
            <a:stCxn id="7" idx="4"/>
            <a:endCxn id="14" idx="0"/>
          </p:cNvCxnSpPr>
          <p:nvPr/>
        </p:nvCxnSpPr>
        <p:spPr>
          <a:xfrm>
            <a:off x="1331640" y="2492896"/>
            <a:ext cx="0" cy="18722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2267744" y="1916832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tx2"/>
                </a:solidFill>
              </a:rPr>
              <a:t>SARS Cov-2</a:t>
            </a:r>
            <a:endParaRPr lang="it-IT" sz="2400" b="1" dirty="0">
              <a:solidFill>
                <a:schemeClr val="tx2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2339752" y="2708920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1600" dirty="0" smtClean="0">
                <a:solidFill>
                  <a:schemeClr val="tx2"/>
                </a:solidFill>
              </a:rPr>
              <a:t> Grazie al back-office </a:t>
            </a:r>
            <a:r>
              <a:rPr lang="it-IT" sz="1600" dirty="0" err="1" smtClean="0">
                <a:solidFill>
                  <a:schemeClr val="tx2"/>
                </a:solidFill>
              </a:rPr>
              <a:t>Milleutilità</a:t>
            </a:r>
            <a:r>
              <a:rPr lang="it-IT" sz="1600" dirty="0" smtClean="0">
                <a:solidFill>
                  <a:schemeClr val="tx2"/>
                </a:solidFill>
              </a:rPr>
              <a:t> è stata impostata una </a:t>
            </a:r>
            <a:r>
              <a:rPr lang="it-IT" sz="1600" dirty="0" err="1" smtClean="0">
                <a:solidFill>
                  <a:schemeClr val="tx2"/>
                </a:solidFill>
              </a:rPr>
              <a:t>Query</a:t>
            </a:r>
            <a:r>
              <a:rPr lang="it-IT" sz="1600" dirty="0" smtClean="0">
                <a:solidFill>
                  <a:schemeClr val="tx2"/>
                </a:solidFill>
              </a:rPr>
              <a:t> che ricercasse i </a:t>
            </a:r>
            <a:r>
              <a:rPr lang="it-IT" sz="1600" dirty="0" smtClean="0">
                <a:solidFill>
                  <a:schemeClr val="tx2"/>
                </a:solidFill>
              </a:rPr>
              <a:t> dettagli dei pazienti </a:t>
            </a:r>
            <a:r>
              <a:rPr lang="it-IT" sz="1600" dirty="0" smtClean="0">
                <a:solidFill>
                  <a:schemeClr val="tx2"/>
                </a:solidFill>
              </a:rPr>
              <a:t>di ogni medico </a:t>
            </a:r>
            <a:endParaRPr lang="it-IT" sz="1600" dirty="0">
              <a:solidFill>
                <a:schemeClr val="tx2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2267744" y="4365104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tx2"/>
                </a:solidFill>
              </a:rPr>
              <a:t>Test molecolare</a:t>
            </a:r>
            <a:endParaRPr lang="it-IT" sz="2400" b="1" dirty="0">
              <a:solidFill>
                <a:schemeClr val="tx2"/>
              </a:solidFill>
            </a:endParaRPr>
          </a:p>
        </p:txBody>
      </p:sp>
      <p:sp>
        <p:nvSpPr>
          <p:cNvPr id="14" name="Ovale 13"/>
          <p:cNvSpPr/>
          <p:nvPr/>
        </p:nvSpPr>
        <p:spPr>
          <a:xfrm>
            <a:off x="1043608" y="4365104"/>
            <a:ext cx="576064" cy="57606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73404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gnaposto testo 11">
            <a:extLst>
              <a:ext uri="{FF2B5EF4-FFF2-40B4-BE49-F238E27FC236}">
                <a16:creationId xmlns:a16="http://schemas.microsoft.com/office/drawing/2014/main" xmlns="" id="{5D5A2D0B-9D99-AD4C-BD4C-2BFD72C96E4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1560" y="1700808"/>
            <a:ext cx="7886700" cy="762000"/>
          </a:xfrm>
        </p:spPr>
        <p:txBody>
          <a:bodyPr>
            <a:normAutofit/>
          </a:bodyPr>
          <a:lstStyle/>
          <a:p>
            <a:r>
              <a:rPr lang="it-IT" sz="2800" dirty="0" smtClean="0"/>
              <a:t>Modus operandi:</a:t>
            </a:r>
            <a:endParaRPr lang="it-IT" sz="2800" dirty="0"/>
          </a:p>
        </p:txBody>
      </p:sp>
      <p:sp>
        <p:nvSpPr>
          <p:cNvPr id="10" name="Titolo 9">
            <a:extLst>
              <a:ext uri="{FF2B5EF4-FFF2-40B4-BE49-F238E27FC236}">
                <a16:creationId xmlns:a16="http://schemas.microsoft.com/office/drawing/2014/main" xmlns="" id="{AE141B83-8091-C043-AD81-40AC0EA61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476672"/>
            <a:ext cx="7886700" cy="988662"/>
          </a:xfrm>
        </p:spPr>
        <p:txBody>
          <a:bodyPr anchor="ctr"/>
          <a:lstStyle/>
          <a:p>
            <a:r>
              <a:rPr lang="it-IT" b="1" dirty="0" smtClean="0">
                <a:solidFill>
                  <a:schemeClr val="tx2"/>
                </a:solidFill>
              </a:rPr>
              <a:t>Raccolta dei dati</a:t>
            </a:r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36DA59E7-AF31-BC4D-9763-FC33EDAB392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EC4A954-C260-E84D-8B85-4D54550A05DF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13" name="Ovale 12">
            <a:extLst>
              <a:ext uri="{FF2B5EF4-FFF2-40B4-BE49-F238E27FC236}">
                <a16:creationId xmlns:a16="http://schemas.microsoft.com/office/drawing/2014/main" xmlns="" id="{F3EE982C-6763-E344-93F0-7FE5E4E2F474}"/>
              </a:ext>
            </a:extLst>
          </p:cNvPr>
          <p:cNvSpPr/>
          <p:nvPr/>
        </p:nvSpPr>
        <p:spPr>
          <a:xfrm>
            <a:off x="611560" y="2996952"/>
            <a:ext cx="1893220" cy="1896489"/>
          </a:xfrm>
          <a:prstGeom prst="ellipse">
            <a:avLst/>
          </a:prstGeom>
          <a:solidFill>
            <a:srgbClr val="1A9B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latin typeface="Roboto Slab" charset="0"/>
                <a:ea typeface="Roboto Slab" charset="0"/>
              </a:rPr>
              <a:t>Identificare il reale numero di assistiti</a:t>
            </a:r>
            <a:endParaRPr lang="it-IT" sz="1400" b="1" i="1" dirty="0">
              <a:solidFill>
                <a:schemeClr val="bg1"/>
              </a:solidFill>
              <a:latin typeface="Roboto Slab" charset="0"/>
              <a:ea typeface="Roboto Slab" charset="0"/>
            </a:endParaRPr>
          </a:p>
        </p:txBody>
      </p:sp>
      <p:sp>
        <p:nvSpPr>
          <p:cNvPr id="16" name="Ovale 15">
            <a:extLst>
              <a:ext uri="{FF2B5EF4-FFF2-40B4-BE49-F238E27FC236}">
                <a16:creationId xmlns:a16="http://schemas.microsoft.com/office/drawing/2014/main" xmlns="" id="{F3EE982C-6763-E344-93F0-7FE5E4E2F474}"/>
              </a:ext>
            </a:extLst>
          </p:cNvPr>
          <p:cNvSpPr/>
          <p:nvPr/>
        </p:nvSpPr>
        <p:spPr>
          <a:xfrm>
            <a:off x="2699792" y="2996952"/>
            <a:ext cx="1893220" cy="1896489"/>
          </a:xfrm>
          <a:prstGeom prst="ellipse">
            <a:avLst/>
          </a:prstGeom>
          <a:solidFill>
            <a:srgbClr val="1A9B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latin typeface="Roboto Slab" charset="0"/>
                <a:ea typeface="Roboto Slab" charset="0"/>
              </a:rPr>
              <a:t>Identificare i soggetti vulnerabili e ultra-vulnerabili</a:t>
            </a:r>
            <a:endParaRPr lang="it-IT" sz="1400" b="1" dirty="0">
              <a:solidFill>
                <a:schemeClr val="bg1"/>
              </a:solidFill>
              <a:latin typeface="Roboto Slab" charset="0"/>
              <a:ea typeface="Roboto Slab" charset="0"/>
            </a:endParaRPr>
          </a:p>
        </p:txBody>
      </p:sp>
      <p:sp>
        <p:nvSpPr>
          <p:cNvPr id="17" name="Ovale 16">
            <a:extLst>
              <a:ext uri="{FF2B5EF4-FFF2-40B4-BE49-F238E27FC236}">
                <a16:creationId xmlns:a16="http://schemas.microsoft.com/office/drawing/2014/main" xmlns="" id="{F3EE982C-6763-E344-93F0-7FE5E4E2F474}"/>
              </a:ext>
            </a:extLst>
          </p:cNvPr>
          <p:cNvSpPr/>
          <p:nvPr/>
        </p:nvSpPr>
        <p:spPr>
          <a:xfrm>
            <a:off x="4860032" y="2924944"/>
            <a:ext cx="1893220" cy="1896489"/>
          </a:xfrm>
          <a:prstGeom prst="ellipse">
            <a:avLst/>
          </a:prstGeom>
          <a:solidFill>
            <a:srgbClr val="1A9B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  <a:latin typeface="Roboto Slab" charset="0"/>
                <a:ea typeface="Roboto Slab" charset="0"/>
              </a:rPr>
              <a:t>Analizzare la reportistica ufficiale inviata dall’ASL 1</a:t>
            </a:r>
            <a:endParaRPr lang="it-IT" sz="1400" b="1" i="1" dirty="0">
              <a:solidFill>
                <a:schemeClr val="bg1"/>
              </a:solidFill>
              <a:latin typeface="Roboto Slab" charset="0"/>
              <a:ea typeface="Roboto Slab" charset="0"/>
            </a:endParaRPr>
          </a:p>
        </p:txBody>
      </p:sp>
      <p:sp>
        <p:nvSpPr>
          <p:cNvPr id="18" name="Ovale 17">
            <a:extLst>
              <a:ext uri="{FF2B5EF4-FFF2-40B4-BE49-F238E27FC236}">
                <a16:creationId xmlns:a16="http://schemas.microsoft.com/office/drawing/2014/main" xmlns="" id="{F3EE982C-6763-E344-93F0-7FE5E4E2F474}"/>
              </a:ext>
            </a:extLst>
          </p:cNvPr>
          <p:cNvSpPr/>
          <p:nvPr/>
        </p:nvSpPr>
        <p:spPr>
          <a:xfrm>
            <a:off x="6876256" y="2924944"/>
            <a:ext cx="1893220" cy="1896489"/>
          </a:xfrm>
          <a:prstGeom prst="ellipse">
            <a:avLst/>
          </a:prstGeom>
          <a:solidFill>
            <a:srgbClr val="1A9B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  <a:latin typeface="Roboto Slab" charset="0"/>
                <a:ea typeface="Roboto Slab" charset="0"/>
              </a:rPr>
              <a:t>Analizzare i dati nel rispetto della legge sulla </a:t>
            </a:r>
            <a:r>
              <a:rPr lang="it-IT" sz="1400" b="1" i="1" dirty="0" smtClean="0">
                <a:solidFill>
                  <a:schemeClr val="bg1"/>
                </a:solidFill>
                <a:latin typeface="Roboto Slab" charset="0"/>
                <a:ea typeface="Roboto Slab" charset="0"/>
              </a:rPr>
              <a:t>privacy</a:t>
            </a:r>
            <a:endParaRPr lang="it-IT" sz="1400" b="1" i="1" dirty="0">
              <a:solidFill>
                <a:schemeClr val="bg1"/>
              </a:solidFill>
              <a:latin typeface="Roboto Slab" charset="0"/>
              <a:ea typeface="Roboto Slab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514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xmlns="" id="{DEA2EFBE-800C-F848-9160-144C74BCD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4A954-C260-E84D-8B85-4D54550A05DF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827584" y="836712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B0F0"/>
                </a:solidFill>
              </a:rPr>
              <a:t>Identificare il numero effettivo di assistiti</a:t>
            </a:r>
            <a:endParaRPr lang="it-IT" sz="2400" b="1" dirty="0">
              <a:solidFill>
                <a:srgbClr val="00B0F0"/>
              </a:solidFill>
            </a:endParaRPr>
          </a:p>
        </p:txBody>
      </p:sp>
      <p:sp>
        <p:nvSpPr>
          <p:cNvPr id="7" name="Ovale 6"/>
          <p:cNvSpPr/>
          <p:nvPr/>
        </p:nvSpPr>
        <p:spPr>
          <a:xfrm>
            <a:off x="1043608" y="1916832"/>
            <a:ext cx="576064" cy="57606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1 8"/>
          <p:cNvCxnSpPr>
            <a:stCxn id="7" idx="4"/>
          </p:cNvCxnSpPr>
          <p:nvPr/>
        </p:nvCxnSpPr>
        <p:spPr>
          <a:xfrm>
            <a:off x="1331640" y="2492896"/>
            <a:ext cx="0" cy="10801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2267744" y="1916832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tx2"/>
                </a:solidFill>
              </a:rPr>
              <a:t>Database dei pazienti di ogni medico dal programma </a:t>
            </a:r>
            <a:r>
              <a:rPr lang="it-IT" b="1" dirty="0" err="1" smtClean="0">
                <a:solidFill>
                  <a:schemeClr val="tx2"/>
                </a:solidFill>
              </a:rPr>
              <a:t>Millewin</a:t>
            </a:r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2339752" y="2708920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1600" dirty="0" smtClean="0">
                <a:solidFill>
                  <a:schemeClr val="tx2"/>
                </a:solidFill>
              </a:rPr>
              <a:t> Grazie al back-office </a:t>
            </a:r>
            <a:r>
              <a:rPr lang="it-IT" sz="1600" dirty="0" err="1" smtClean="0">
                <a:solidFill>
                  <a:schemeClr val="tx2"/>
                </a:solidFill>
              </a:rPr>
              <a:t>Milleutilità</a:t>
            </a:r>
            <a:r>
              <a:rPr lang="it-IT" sz="1600" dirty="0" smtClean="0">
                <a:solidFill>
                  <a:schemeClr val="tx2"/>
                </a:solidFill>
              </a:rPr>
              <a:t> è stata impostata una </a:t>
            </a:r>
            <a:r>
              <a:rPr lang="it-IT" sz="1600" dirty="0" err="1" smtClean="0">
                <a:solidFill>
                  <a:schemeClr val="tx2"/>
                </a:solidFill>
              </a:rPr>
              <a:t>Query</a:t>
            </a:r>
            <a:r>
              <a:rPr lang="it-IT" sz="1600" dirty="0" smtClean="0">
                <a:solidFill>
                  <a:schemeClr val="tx2"/>
                </a:solidFill>
              </a:rPr>
              <a:t> che ricercasse i </a:t>
            </a:r>
            <a:r>
              <a:rPr lang="it-IT" sz="1600" dirty="0" smtClean="0">
                <a:solidFill>
                  <a:schemeClr val="tx2"/>
                </a:solidFill>
              </a:rPr>
              <a:t> dettagli dei pazienti </a:t>
            </a:r>
            <a:r>
              <a:rPr lang="it-IT" sz="1600" dirty="0" smtClean="0">
                <a:solidFill>
                  <a:schemeClr val="tx2"/>
                </a:solidFill>
              </a:rPr>
              <a:t>di ogni medico </a:t>
            </a:r>
            <a:endParaRPr lang="it-IT" sz="1600" dirty="0">
              <a:solidFill>
                <a:schemeClr val="tx2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2267744" y="3717032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tx2"/>
                </a:solidFill>
              </a:rPr>
              <a:t>Database dei pazienti effettivi di ogni medico</a:t>
            </a:r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2339752" y="4221088"/>
            <a:ext cx="547260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dirty="0" smtClean="0">
                <a:solidFill>
                  <a:schemeClr val="tx2"/>
                </a:solidFill>
              </a:rPr>
              <a:t> </a:t>
            </a:r>
            <a:r>
              <a:rPr lang="it-IT" sz="1600" dirty="0" smtClean="0">
                <a:solidFill>
                  <a:schemeClr val="tx2"/>
                </a:solidFill>
              </a:rPr>
              <a:t>Fornito dal portale </a:t>
            </a:r>
            <a:r>
              <a:rPr lang="it-IT" sz="1600" dirty="0" err="1" smtClean="0">
                <a:solidFill>
                  <a:schemeClr val="tx2"/>
                </a:solidFill>
              </a:rPr>
              <a:t>Poliss</a:t>
            </a:r>
            <a:r>
              <a:rPr lang="it-IT" sz="1600" dirty="0" smtClean="0">
                <a:solidFill>
                  <a:schemeClr val="tx2"/>
                </a:solidFill>
              </a:rPr>
              <a:t>, creato da </a:t>
            </a:r>
            <a:r>
              <a:rPr lang="it-IT" sz="1600" dirty="0" err="1" smtClean="0">
                <a:solidFill>
                  <a:schemeClr val="tx2"/>
                </a:solidFill>
              </a:rPr>
              <a:t>Alisa</a:t>
            </a:r>
            <a:r>
              <a:rPr lang="it-IT" sz="1600" dirty="0" smtClean="0">
                <a:solidFill>
                  <a:schemeClr val="tx2"/>
                </a:solidFill>
              </a:rPr>
              <a:t> (Azienda Sanitaria Ligure)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14" name="Ovale 13"/>
          <p:cNvSpPr/>
          <p:nvPr/>
        </p:nvSpPr>
        <p:spPr>
          <a:xfrm>
            <a:off x="1043608" y="3573016"/>
            <a:ext cx="576064" cy="57606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/>
          <p:cNvSpPr txBox="1"/>
          <p:nvPr/>
        </p:nvSpPr>
        <p:spPr>
          <a:xfrm>
            <a:off x="2339752" y="5085184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tx2"/>
                </a:solidFill>
              </a:rPr>
              <a:t>Unione dei due database e creazione del campione</a:t>
            </a:r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2339752" y="5805264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1600" dirty="0" smtClean="0">
                <a:solidFill>
                  <a:schemeClr val="tx2"/>
                </a:solidFill>
              </a:rPr>
              <a:t>Sfruttando il programma Access è stata utilizzata come chiave primaria il codice fiscale</a:t>
            </a:r>
            <a:endParaRPr lang="it-IT" sz="1600" dirty="0">
              <a:solidFill>
                <a:schemeClr val="tx2"/>
              </a:solidFill>
            </a:endParaRPr>
          </a:p>
        </p:txBody>
      </p:sp>
      <p:sp>
        <p:nvSpPr>
          <p:cNvPr id="19" name="Ovale 18"/>
          <p:cNvSpPr/>
          <p:nvPr/>
        </p:nvSpPr>
        <p:spPr>
          <a:xfrm>
            <a:off x="1043608" y="5157192"/>
            <a:ext cx="576064" cy="57606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0" name="Connettore 1 19"/>
          <p:cNvCxnSpPr>
            <a:endCxn id="19" idx="0"/>
          </p:cNvCxnSpPr>
          <p:nvPr/>
        </p:nvCxnSpPr>
        <p:spPr>
          <a:xfrm>
            <a:off x="1331640" y="4149080"/>
            <a:ext cx="0" cy="10081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73404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Connettore 1 10"/>
          <p:cNvCxnSpPr>
            <a:endCxn id="10" idx="0"/>
          </p:cNvCxnSpPr>
          <p:nvPr/>
        </p:nvCxnSpPr>
        <p:spPr>
          <a:xfrm>
            <a:off x="827584" y="1700808"/>
            <a:ext cx="0" cy="11521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xmlns="" id="{DEA2EFBE-800C-F848-9160-144C74BCD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4A954-C260-E84D-8B85-4D54550A05DF}" type="slidenum">
              <a:rPr lang="it-IT" smtClean="0"/>
              <a:pPr/>
              <a:t>5</a:t>
            </a:fld>
            <a:endParaRPr lang="it-IT"/>
          </a:p>
        </p:txBody>
      </p:sp>
      <p:graphicFrame>
        <p:nvGraphicFramePr>
          <p:cNvPr id="3" name="Grafico 2"/>
          <p:cNvGraphicFramePr>
            <a:graphicFrameLocks/>
          </p:cNvGraphicFramePr>
          <p:nvPr/>
        </p:nvGraphicFramePr>
        <p:xfrm>
          <a:off x="4139952" y="332656"/>
          <a:ext cx="5400600" cy="2974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fico 3"/>
          <p:cNvGraphicFramePr>
            <a:graphicFrameLocks/>
          </p:cNvGraphicFramePr>
          <p:nvPr/>
        </p:nvGraphicFramePr>
        <p:xfrm>
          <a:off x="2051720" y="3356992"/>
          <a:ext cx="5256584" cy="3501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ttangolo 4"/>
          <p:cNvSpPr/>
          <p:nvPr/>
        </p:nvSpPr>
        <p:spPr>
          <a:xfrm>
            <a:off x="1115616" y="1340768"/>
            <a:ext cx="4572000" cy="200054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it-IT" sz="2400" b="1" dirty="0" smtClean="0">
                <a:solidFill>
                  <a:schemeClr val="tx2"/>
                </a:solidFill>
              </a:rPr>
              <a:t>7</a:t>
            </a:r>
            <a:r>
              <a:rPr lang="it-IT" sz="2000" b="1" dirty="0" smtClean="0">
                <a:solidFill>
                  <a:schemeClr val="tx2"/>
                </a:solidFill>
              </a:rPr>
              <a:t> </a:t>
            </a:r>
            <a:r>
              <a:rPr lang="it-IT" b="1" dirty="0" smtClean="0">
                <a:solidFill>
                  <a:schemeClr val="tx2"/>
                </a:solidFill>
              </a:rPr>
              <a:t>Medici di Medicina Generale</a:t>
            </a:r>
            <a:endParaRPr lang="it-IT" sz="2000" b="1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it-IT" sz="20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it-IT" sz="2400" b="1" dirty="0" smtClean="0">
                <a:solidFill>
                  <a:schemeClr val="tx2"/>
                </a:solidFill>
              </a:rPr>
              <a:t>9895</a:t>
            </a:r>
            <a:r>
              <a:rPr lang="it-IT" sz="2000" b="1" dirty="0" smtClean="0">
                <a:solidFill>
                  <a:schemeClr val="tx2"/>
                </a:solidFill>
              </a:rPr>
              <a:t> </a:t>
            </a:r>
            <a:r>
              <a:rPr lang="it-IT" b="1" dirty="0" smtClean="0">
                <a:solidFill>
                  <a:schemeClr val="tx2"/>
                </a:solidFill>
              </a:rPr>
              <a:t>assistiti effettivi</a:t>
            </a:r>
            <a:endParaRPr lang="it-IT" sz="2000" b="1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it-IT" sz="2000" b="1" dirty="0" smtClean="0">
              <a:solidFill>
                <a:schemeClr val="tx2"/>
              </a:solidFill>
            </a:endParaRPr>
          </a:p>
          <a:p>
            <a:r>
              <a:rPr lang="it-IT" b="1" dirty="0" smtClean="0">
                <a:solidFill>
                  <a:schemeClr val="tx2"/>
                </a:solidFill>
              </a:rPr>
              <a:t>5454</a:t>
            </a:r>
            <a:r>
              <a:rPr lang="it-IT" sz="1600" b="1" dirty="0" smtClean="0">
                <a:solidFill>
                  <a:schemeClr val="tx2"/>
                </a:solidFill>
              </a:rPr>
              <a:t> Femmine</a:t>
            </a:r>
          </a:p>
          <a:p>
            <a:r>
              <a:rPr lang="it-IT" b="1" dirty="0" smtClean="0">
                <a:solidFill>
                  <a:schemeClr val="tx2"/>
                </a:solidFill>
              </a:rPr>
              <a:t>4441</a:t>
            </a:r>
            <a:r>
              <a:rPr lang="it-IT" sz="1600" b="1" dirty="0" smtClean="0">
                <a:solidFill>
                  <a:schemeClr val="tx2"/>
                </a:solidFill>
              </a:rPr>
              <a:t> Maschi</a:t>
            </a:r>
          </a:p>
        </p:txBody>
      </p:sp>
      <p:sp>
        <p:nvSpPr>
          <p:cNvPr id="7" name="Ovale 6"/>
          <p:cNvSpPr/>
          <p:nvPr/>
        </p:nvSpPr>
        <p:spPr>
          <a:xfrm>
            <a:off x="683568" y="1412776"/>
            <a:ext cx="288032" cy="28803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539552" y="404664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00B0F0"/>
                </a:solidFill>
              </a:rPr>
              <a:t>Medicina di gruppo</a:t>
            </a:r>
            <a:endParaRPr lang="it-IT" sz="2800" b="1" dirty="0">
              <a:solidFill>
                <a:srgbClr val="00B0F0"/>
              </a:solidFill>
            </a:endParaRPr>
          </a:p>
        </p:txBody>
      </p:sp>
      <p:sp>
        <p:nvSpPr>
          <p:cNvPr id="9" name="Ovale 8"/>
          <p:cNvSpPr/>
          <p:nvPr/>
        </p:nvSpPr>
        <p:spPr>
          <a:xfrm>
            <a:off x="683568" y="2060848"/>
            <a:ext cx="288032" cy="28803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755576" y="2852936"/>
            <a:ext cx="144016" cy="1440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73404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xmlns="" id="{DEA2EFBE-800C-F848-9160-144C74BCD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4A954-C260-E84D-8B85-4D54550A05DF}" type="slidenum">
              <a:rPr lang="it-IT" smtClean="0"/>
              <a:pPr/>
              <a:t>6</a:t>
            </a:fld>
            <a:endParaRPr lang="it-IT"/>
          </a:p>
        </p:txBody>
      </p:sp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683568" y="548680"/>
          <a:ext cx="3528392" cy="3384378"/>
        </p:xfrm>
        <a:graphic>
          <a:graphicData uri="http://schemas.openxmlformats.org/drawingml/2006/table">
            <a:tbl>
              <a:tblPr/>
              <a:tblGrid>
                <a:gridCol w="857835"/>
                <a:gridCol w="940942"/>
                <a:gridCol w="1035203"/>
                <a:gridCol w="694412"/>
              </a:tblGrid>
              <a:tr h="52167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MASCHI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Centro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Liguria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Italia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35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0-9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--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7,2%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8,4%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31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10-19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4,2%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9,0%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10,1%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35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20-29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11,7%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9,9%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10,9%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31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30-39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10,0%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10,4%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11,8%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35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40-49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13,8%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13,8%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15,0%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31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50-59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19,5%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17,1%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16,1%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35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60-69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16,5%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13,4%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12,3%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31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70-79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12,7%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11,3%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9,5%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35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80-89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9,5%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6,8%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5,1%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31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90-99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2,0%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1,1%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0,8%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35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 +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0,0%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0,0%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0,0%</a:t>
                      </a:r>
                      <a:endParaRPr lang="it-IT" sz="13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4716016" y="3140968"/>
          <a:ext cx="3672409" cy="3225549"/>
        </p:xfrm>
        <a:graphic>
          <a:graphicData uri="http://schemas.openxmlformats.org/drawingml/2006/table">
            <a:tbl>
              <a:tblPr/>
              <a:tblGrid>
                <a:gridCol w="1164436"/>
                <a:gridCol w="856203"/>
                <a:gridCol w="881468"/>
                <a:gridCol w="770302"/>
              </a:tblGrid>
              <a:tr h="50399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FEMMINE</a:t>
                      </a:r>
                      <a:endParaRPr lang="it-IT" sz="13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Centro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Liguria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Italia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9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0-9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--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6,2%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7,6%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59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10-19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3,2%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7,8%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9,0%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9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20-29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10,5%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8,3%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9,6%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9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30-39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9,8%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9,2%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11,0%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9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40-49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13,0%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13,1%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14,4%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9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50-59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18,4%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16,5%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15,9%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9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60-69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15,5%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13,5%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12,8%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9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70-79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14,0%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12,8%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10,6%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9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80-89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11,7%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9,8%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7,2%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9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90-99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3,7%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2,8%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1,9%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9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 +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0,1%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0,1%</a:t>
                      </a:r>
                      <a:endParaRPr lang="it-IT" sz="13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0,0%</a:t>
                      </a:r>
                      <a:endParaRPr lang="it-IT" sz="13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5220072" y="692696"/>
            <a:ext cx="36724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tx2"/>
                </a:solidFill>
              </a:rPr>
              <a:t>Confronto tra i pazienti della medicina di gruppo e i dati regionali e nazionali</a:t>
            </a:r>
            <a:endParaRPr lang="it-IT" sz="2000" b="1" dirty="0">
              <a:solidFill>
                <a:schemeClr val="tx2"/>
              </a:solidFill>
            </a:endParaRPr>
          </a:p>
        </p:txBody>
      </p:sp>
      <p:sp>
        <p:nvSpPr>
          <p:cNvPr id="6" name="Ovale 5"/>
          <p:cNvSpPr/>
          <p:nvPr/>
        </p:nvSpPr>
        <p:spPr>
          <a:xfrm>
            <a:off x="4788024" y="980728"/>
            <a:ext cx="288032" cy="28803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73404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xmlns="" id="{DEA2EFBE-800C-F848-9160-144C74BCD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4A954-C260-E84D-8B85-4D54550A05DF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827584" y="764704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00B0F0"/>
                </a:solidFill>
                <a:latin typeface="Roboto Slab" charset="0"/>
                <a:ea typeface="Roboto Slab" charset="0"/>
              </a:rPr>
              <a:t>Identificare i pazienti sottoposti a tampone e risultati positivi</a:t>
            </a:r>
          </a:p>
          <a:p>
            <a:endParaRPr lang="it-IT" sz="2400" b="1" dirty="0">
              <a:solidFill>
                <a:srgbClr val="00B0F0"/>
              </a:solidFill>
            </a:endParaRPr>
          </a:p>
        </p:txBody>
      </p:sp>
      <p:sp>
        <p:nvSpPr>
          <p:cNvPr id="7" name="Ovale 6"/>
          <p:cNvSpPr/>
          <p:nvPr/>
        </p:nvSpPr>
        <p:spPr>
          <a:xfrm>
            <a:off x="1043608" y="1916832"/>
            <a:ext cx="576064" cy="57606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9" name="Connettore 1 8"/>
          <p:cNvCxnSpPr>
            <a:stCxn id="7" idx="4"/>
          </p:cNvCxnSpPr>
          <p:nvPr/>
        </p:nvCxnSpPr>
        <p:spPr>
          <a:xfrm>
            <a:off x="1331640" y="2492896"/>
            <a:ext cx="0" cy="10801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2267744" y="1916832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tx2"/>
                </a:solidFill>
              </a:rPr>
              <a:t>Reportistica Asl sui pazienti di ogni medico sottoposti a tampone naso faringeo</a:t>
            </a:r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2339752" y="2708920"/>
            <a:ext cx="56886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1600" dirty="0" smtClean="0">
                <a:solidFill>
                  <a:schemeClr val="tx2"/>
                </a:solidFill>
              </a:rPr>
              <a:t> Il portale </a:t>
            </a:r>
            <a:r>
              <a:rPr lang="it-IT" sz="1600" dirty="0" err="1" smtClean="0">
                <a:solidFill>
                  <a:schemeClr val="tx2"/>
                </a:solidFill>
              </a:rPr>
              <a:t>Poliss</a:t>
            </a:r>
            <a:r>
              <a:rPr lang="it-IT" sz="1600" dirty="0" smtClean="0">
                <a:solidFill>
                  <a:schemeClr val="tx2"/>
                </a:solidFill>
              </a:rPr>
              <a:t> fornisce la possibilità ad ogni MMG di scaricare un file </a:t>
            </a:r>
            <a:r>
              <a:rPr lang="it-IT" sz="1600" dirty="0" err="1" smtClean="0">
                <a:solidFill>
                  <a:schemeClr val="tx2"/>
                </a:solidFill>
              </a:rPr>
              <a:t>excel</a:t>
            </a:r>
            <a:r>
              <a:rPr lang="it-IT" sz="1600" dirty="0" smtClean="0">
                <a:solidFill>
                  <a:schemeClr val="tx2"/>
                </a:solidFill>
              </a:rPr>
              <a:t> con tutti i pazienti che si sono sottoposti a tampone e il risultato</a:t>
            </a:r>
            <a:endParaRPr lang="it-IT" sz="1600" dirty="0">
              <a:solidFill>
                <a:schemeClr val="tx2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2267744" y="3717032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solidFill>
                  <a:schemeClr val="tx2"/>
                </a:solidFill>
              </a:rPr>
              <a:t>Query</a:t>
            </a:r>
            <a:r>
              <a:rPr lang="it-IT" b="1" dirty="0" smtClean="0">
                <a:solidFill>
                  <a:schemeClr val="tx2"/>
                </a:solidFill>
              </a:rPr>
              <a:t> che individui i tamponi positivi</a:t>
            </a:r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2339752" y="4149080"/>
            <a:ext cx="54726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dirty="0" smtClean="0">
                <a:solidFill>
                  <a:schemeClr val="tx2"/>
                </a:solidFill>
              </a:rPr>
              <a:t> </a:t>
            </a:r>
            <a:r>
              <a:rPr lang="it-IT" sz="1600" dirty="0" smtClean="0">
                <a:solidFill>
                  <a:schemeClr val="tx2"/>
                </a:solidFill>
              </a:rPr>
              <a:t>Dal database dei pazienti tamponati, </a:t>
            </a:r>
            <a:r>
              <a:rPr lang="it-IT" sz="1600" dirty="0" smtClean="0">
                <a:solidFill>
                  <a:schemeClr val="tx2"/>
                </a:solidFill>
              </a:rPr>
              <a:t>con il </a:t>
            </a:r>
            <a:r>
              <a:rPr lang="it-IT" sz="1600" dirty="0" smtClean="0">
                <a:solidFill>
                  <a:schemeClr val="tx2"/>
                </a:solidFill>
              </a:rPr>
              <a:t>programma Access </a:t>
            </a:r>
            <a:r>
              <a:rPr lang="it-IT" sz="1600" dirty="0" smtClean="0">
                <a:solidFill>
                  <a:schemeClr val="tx2"/>
                </a:solidFill>
              </a:rPr>
              <a:t>si </a:t>
            </a:r>
            <a:r>
              <a:rPr lang="it-IT" sz="1600" dirty="0" smtClean="0">
                <a:solidFill>
                  <a:schemeClr val="tx2"/>
                </a:solidFill>
              </a:rPr>
              <a:t>è estrapolato il numero di tamponi risultati positivi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14" name="Ovale 13"/>
          <p:cNvSpPr/>
          <p:nvPr/>
        </p:nvSpPr>
        <p:spPr>
          <a:xfrm>
            <a:off x="1043608" y="3573016"/>
            <a:ext cx="576064" cy="57606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/>
          <p:cNvSpPr txBox="1"/>
          <p:nvPr/>
        </p:nvSpPr>
        <p:spPr>
          <a:xfrm>
            <a:off x="2339752" y="5301208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tx2"/>
                </a:solidFill>
              </a:rPr>
              <a:t>Studio del rapporto tra tamponi e positivi</a:t>
            </a:r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2339752" y="5733256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1600" dirty="0" smtClean="0">
                <a:solidFill>
                  <a:schemeClr val="tx2"/>
                </a:solidFill>
              </a:rPr>
              <a:t> Si è studiato il numero di tamponi effettuati e di positivi, anche in relazione al sesso dei pazienti</a:t>
            </a:r>
            <a:endParaRPr lang="it-IT" sz="1600" dirty="0">
              <a:solidFill>
                <a:schemeClr val="tx2"/>
              </a:solidFill>
            </a:endParaRPr>
          </a:p>
        </p:txBody>
      </p:sp>
      <p:sp>
        <p:nvSpPr>
          <p:cNvPr id="19" name="Ovale 18"/>
          <p:cNvSpPr/>
          <p:nvPr/>
        </p:nvSpPr>
        <p:spPr>
          <a:xfrm>
            <a:off x="1043608" y="5157192"/>
            <a:ext cx="576064" cy="57606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0" name="Connettore 1 19"/>
          <p:cNvCxnSpPr>
            <a:endCxn id="19" idx="0"/>
          </p:cNvCxnSpPr>
          <p:nvPr/>
        </p:nvCxnSpPr>
        <p:spPr>
          <a:xfrm>
            <a:off x="1331640" y="4149080"/>
            <a:ext cx="0" cy="10081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73404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ttore 1 5"/>
          <p:cNvCxnSpPr/>
          <p:nvPr/>
        </p:nvCxnSpPr>
        <p:spPr>
          <a:xfrm>
            <a:off x="971600" y="764704"/>
            <a:ext cx="0" cy="12961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xmlns="" id="{DEA2EFBE-800C-F848-9160-144C74BCD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4A954-C260-E84D-8B85-4D54550A05DF}" type="slidenum">
              <a:rPr lang="it-IT" smtClean="0"/>
              <a:pPr/>
              <a:t>8</a:t>
            </a:fld>
            <a:endParaRPr lang="it-IT"/>
          </a:p>
        </p:txBody>
      </p:sp>
      <p:graphicFrame>
        <p:nvGraphicFramePr>
          <p:cNvPr id="3" name="Grafico 2"/>
          <p:cNvGraphicFramePr>
            <a:graphicFrameLocks/>
          </p:cNvGraphicFramePr>
          <p:nvPr/>
        </p:nvGraphicFramePr>
        <p:xfrm>
          <a:off x="1619672" y="2132856"/>
          <a:ext cx="5940152" cy="3751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vale 3"/>
          <p:cNvSpPr/>
          <p:nvPr/>
        </p:nvSpPr>
        <p:spPr>
          <a:xfrm>
            <a:off x="755576" y="620688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1403648" y="620688"/>
            <a:ext cx="727280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chemeClr val="tx2"/>
                </a:solidFill>
              </a:rPr>
              <a:t>Percentuali di tamponi e di positivi sul totale dei pazienti</a:t>
            </a:r>
          </a:p>
          <a:p>
            <a:endParaRPr lang="it-IT" b="1" dirty="0" smtClean="0">
              <a:solidFill>
                <a:schemeClr val="tx2"/>
              </a:solidFill>
            </a:endParaRPr>
          </a:p>
          <a:p>
            <a:r>
              <a:rPr lang="it-IT" b="1" dirty="0" smtClean="0">
                <a:solidFill>
                  <a:schemeClr val="tx2"/>
                </a:solidFill>
              </a:rPr>
              <a:t>totale </a:t>
            </a:r>
            <a:r>
              <a:rPr lang="it-IT" b="1" dirty="0" smtClean="0">
                <a:solidFill>
                  <a:schemeClr val="tx2"/>
                </a:solidFill>
              </a:rPr>
              <a:t>tamponi: 3221</a:t>
            </a:r>
          </a:p>
          <a:p>
            <a:endParaRPr lang="it-IT" b="1" dirty="0" smtClean="0">
              <a:solidFill>
                <a:schemeClr val="tx2"/>
              </a:solidFill>
            </a:endParaRPr>
          </a:p>
          <a:p>
            <a:r>
              <a:rPr lang="it-IT" b="1" dirty="0" smtClean="0">
                <a:solidFill>
                  <a:schemeClr val="tx2"/>
                </a:solidFill>
              </a:rPr>
              <a:t>totale positivi: 688</a:t>
            </a:r>
          </a:p>
        </p:txBody>
      </p:sp>
      <p:sp>
        <p:nvSpPr>
          <p:cNvPr id="7" name="Ovale 6"/>
          <p:cNvSpPr/>
          <p:nvPr/>
        </p:nvSpPr>
        <p:spPr>
          <a:xfrm>
            <a:off x="827584" y="1268760"/>
            <a:ext cx="288032" cy="28803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827584" y="1772816"/>
            <a:ext cx="288032" cy="28803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73404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xmlns="" id="{DEA2EFBE-800C-F848-9160-144C74BCD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4A954-C260-E84D-8B85-4D54550A05DF}" type="slidenum">
              <a:rPr lang="it-IT" smtClean="0"/>
              <a:pPr/>
              <a:t>9</a:t>
            </a:fld>
            <a:endParaRPr lang="it-IT"/>
          </a:p>
        </p:txBody>
      </p:sp>
      <p:graphicFrame>
        <p:nvGraphicFramePr>
          <p:cNvPr id="3" name="Grafico 2"/>
          <p:cNvGraphicFramePr>
            <a:graphicFrameLocks/>
          </p:cNvGraphicFramePr>
          <p:nvPr/>
        </p:nvGraphicFramePr>
        <p:xfrm>
          <a:off x="2267744" y="2132856"/>
          <a:ext cx="4680520" cy="363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1187624" y="620688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tx2"/>
                </a:solidFill>
              </a:rPr>
              <a:t>Pazienti risultati positivi sul numero totale di tamponi </a:t>
            </a:r>
            <a:r>
              <a:rPr lang="it-IT" sz="2400" b="1" dirty="0" smtClean="0">
                <a:solidFill>
                  <a:schemeClr val="tx2"/>
                </a:solidFill>
              </a:rPr>
              <a:t>effettuati</a:t>
            </a:r>
            <a:endParaRPr lang="it-IT" sz="2400" b="1" dirty="0" smtClean="0">
              <a:solidFill>
                <a:schemeClr val="tx2"/>
              </a:solidFill>
            </a:endParaRPr>
          </a:p>
        </p:txBody>
      </p:sp>
      <p:sp>
        <p:nvSpPr>
          <p:cNvPr id="6" name="Ovale 5"/>
          <p:cNvSpPr/>
          <p:nvPr/>
        </p:nvSpPr>
        <p:spPr>
          <a:xfrm>
            <a:off x="539552" y="692696"/>
            <a:ext cx="432048" cy="43204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734041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si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E5B9B7"/>
      </a:accent4>
      <a:accent5>
        <a:srgbClr val="FFFF00"/>
      </a:accent5>
      <a:accent6>
        <a:srgbClr val="FF0000"/>
      </a:accent6>
      <a:hlink>
        <a:srgbClr val="0000FF"/>
      </a:hlink>
      <a:folHlink>
        <a:srgbClr val="800080"/>
      </a:folHlink>
    </a:clrScheme>
    <a:fontScheme name="Tesi">
      <a:majorFont>
        <a:latin typeface="Roboto Slab"/>
        <a:ea typeface=""/>
        <a:cs typeface=""/>
      </a:majorFont>
      <a:minorFont>
        <a:latin typeface="Roboto Slab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1060</TotalTime>
  <Words>918</Words>
  <Application>Microsoft Office PowerPoint</Application>
  <PresentationFormat>Presentazione su schermo (4:3)</PresentationFormat>
  <Paragraphs>242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Tema di Office</vt:lpstr>
      <vt:lpstr>UNIVERSITÀ DEGLI STUDI DI GENOVA   SCUOLA DI SCIENZE MEDICHE E FARMACEUTICHE   CORSO DI LAUREA IN MEDICINA E CHIRURGIA</vt:lpstr>
      <vt:lpstr>Diapositiva 2</vt:lpstr>
      <vt:lpstr>Raccolta dei dati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Conclusioni</vt:lpstr>
      <vt:lpstr>Diapositiva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UNIVERSITÀ DEGLI STUDI DI GENOVA   SCUOLA DI SCIENZE MEDICHE E FARMACEUTICHE   CORSO DI LAUREA IN MEDICINA E CHIRURGIA</dc:title>
  <dc:creator>DELIA</dc:creator>
  <cp:lastModifiedBy>DELIA</cp:lastModifiedBy>
  <cp:revision>76</cp:revision>
  <dcterms:created xsi:type="dcterms:W3CDTF">2021-07-05T14:26:20Z</dcterms:created>
  <dcterms:modified xsi:type="dcterms:W3CDTF">2021-07-11T18:05:25Z</dcterms:modified>
</cp:coreProperties>
</file>